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2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2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0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6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6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0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18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5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7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8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BEAB6-D0DB-4CAC-8163-A4024811B95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501DC-DF6F-46E0-860D-8C96CFCFB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7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1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 txBox="1"/>
          <p:nvPr/>
        </p:nvSpPr>
        <p:spPr>
          <a:xfrm>
            <a:off x="1710701" y="3159243"/>
            <a:ext cx="7257115" cy="6771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4400" b="1" spc="10" dirty="0">
                <a:solidFill>
                  <a:srgbClr val="FF0066"/>
                </a:solidFill>
                <a:latin typeface="Arial"/>
                <a:cs typeface="Arial"/>
              </a:rPr>
              <a:t>          8086 Microprocessor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048001" y="4876800"/>
            <a:ext cx="6399957" cy="3031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sz="1970" spc="10" dirty="0">
                <a:latin typeface="Arial Black"/>
                <a:cs typeface="Arial Black"/>
              </a:rPr>
              <a:t>Assistant lecturer: Abdullah Thaier Abdalsatir</a:t>
            </a:r>
            <a:endParaRPr sz="1900" dirty="0">
              <a:latin typeface="Arial Black"/>
              <a:cs typeface="Arial Black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89" y="426970"/>
            <a:ext cx="1972309" cy="16507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19140" y="796781"/>
            <a:ext cx="4419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0070C0"/>
                </a:solidFill>
                <a:latin typeface="Bernard MT Condensed" pitchFamily="18" charset="0"/>
              </a:rPr>
              <a:t>Diyala</a:t>
            </a:r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 university 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College of engineering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Department of computer engineering</a:t>
            </a:r>
          </a:p>
          <a:p>
            <a:endParaRPr lang="en-US" sz="1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284" y="339682"/>
            <a:ext cx="1676045" cy="1676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14800" y="239351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nard MT Condensed" panose="02050806060905020404" pitchFamily="18" charset="0"/>
              </a:rPr>
              <a:t>Second stage</a:t>
            </a:r>
          </a:p>
        </p:txBody>
      </p:sp>
    </p:spTree>
    <p:extLst>
      <p:ext uri="{BB962C8B-B14F-4D97-AF65-F5344CB8AC3E}">
        <p14:creationId xmlns:p14="http://schemas.microsoft.com/office/powerpoint/2010/main" val="116925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455" name="object 455"/>
          <p:cNvSpPr/>
          <p:nvPr/>
        </p:nvSpPr>
        <p:spPr>
          <a:xfrm>
            <a:off x="4697731" y="5871299"/>
            <a:ext cx="633729" cy="6350"/>
          </a:xfrm>
          <a:custGeom>
            <a:avLst/>
            <a:gdLst/>
            <a:ahLst/>
            <a:cxnLst/>
            <a:rect l="l" t="t" r="r" b="b"/>
            <a:pathLst>
              <a:path w="633729" h="6350">
                <a:moveTo>
                  <a:pt x="3175" y="3175"/>
                </a:moveTo>
                <a:lnTo>
                  <a:pt x="630554" y="3175"/>
                </a:lnTo>
              </a:path>
            </a:pathLst>
          </a:custGeom>
          <a:ln w="6350">
            <a:solidFill>
              <a:srgbClr val="CC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2438400" y="5866220"/>
            <a:ext cx="2286000" cy="427355"/>
          </a:xfrm>
          <a:custGeom>
            <a:avLst/>
            <a:gdLst/>
            <a:ahLst/>
            <a:cxnLst/>
            <a:rect l="l" t="t" r="r" b="b"/>
            <a:pathLst>
              <a:path w="2286000" h="427355">
                <a:moveTo>
                  <a:pt x="0" y="427355"/>
                </a:moveTo>
                <a:lnTo>
                  <a:pt x="0" y="0"/>
                </a:lnTo>
                <a:lnTo>
                  <a:pt x="2286000" y="0"/>
                </a:lnTo>
                <a:lnTo>
                  <a:pt x="2286000" y="427355"/>
                </a:lnTo>
                <a:lnTo>
                  <a:pt x="0" y="42735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2435225" y="5863045"/>
            <a:ext cx="2292350" cy="433705"/>
          </a:xfrm>
          <a:custGeom>
            <a:avLst/>
            <a:gdLst/>
            <a:ahLst/>
            <a:cxnLst/>
            <a:rect l="l" t="t" r="r" b="b"/>
            <a:pathLst>
              <a:path w="2292350" h="433705">
                <a:moveTo>
                  <a:pt x="3175" y="430530"/>
                </a:moveTo>
                <a:lnTo>
                  <a:pt x="3175" y="3175"/>
                </a:lnTo>
                <a:lnTo>
                  <a:pt x="2289175" y="3175"/>
                </a:lnTo>
                <a:lnTo>
                  <a:pt x="2289175" y="430530"/>
                </a:lnTo>
                <a:lnTo>
                  <a:pt x="3175" y="430530"/>
                </a:lnTo>
                <a:close/>
              </a:path>
            </a:pathLst>
          </a:custGeom>
          <a:ln w="6350">
            <a:solidFill>
              <a:srgbClr val="CC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1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448" y="5868924"/>
            <a:ext cx="2279904" cy="422148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530145" y="5895289"/>
            <a:ext cx="2114423" cy="36941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Note : Effective address of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the Extra segment register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7800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95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231601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863586" y="195834"/>
            <a:ext cx="2272738" cy="313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839" b="1" spc="10" dirty="0">
                <a:solidFill>
                  <a:srgbClr val="FF0000"/>
                </a:solidFill>
                <a:latin typeface="Arial"/>
                <a:cs typeface="Arial"/>
              </a:rPr>
              <a:t>Group II : Addressing modes</a:t>
            </a:r>
            <a:endParaRPr sz="800">
              <a:latin typeface="Arial"/>
              <a:cs typeface="Arial"/>
            </a:endParaRPr>
          </a:p>
          <a:p>
            <a:pPr marL="1039368"/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for memory data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78508" y="1067451"/>
            <a:ext cx="193860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1.   Register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78509" y="1463691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2.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122932" y="1463691"/>
            <a:ext cx="1811650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Immediate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78508" y="1861455"/>
            <a:ext cx="1740476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3.   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78508" y="2258076"/>
            <a:ext cx="260096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4.   Register Indirect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78508" y="2654316"/>
            <a:ext cx="17680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5.   Based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78509" y="3050556"/>
            <a:ext cx="190205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6.   Indexed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78509" y="3446796"/>
            <a:ext cx="225984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7.   Based Index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778509" y="4222766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9.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122933" y="4222766"/>
            <a:ext cx="210788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778508" y="4619006"/>
            <a:ext cx="25259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778509" y="5015246"/>
            <a:ext cx="190090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778509" y="5411867"/>
            <a:ext cx="185268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12. Implied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5349875" y="992554"/>
            <a:ext cx="4366580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Employed in string operations to operate on string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data.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349876" y="1629585"/>
            <a:ext cx="110831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 effective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6707155" y="1629585"/>
            <a:ext cx="111985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address (EA)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8068894" y="1629585"/>
            <a:ext cx="1708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of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8326549" y="1629585"/>
            <a:ext cx="182550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source data is stored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8" name="object 458"/>
          <p:cNvSpPr/>
          <p:nvPr/>
        </p:nvSpPr>
        <p:spPr>
          <a:xfrm>
            <a:off x="5537328" y="1829054"/>
            <a:ext cx="1132637" cy="213360"/>
          </a:xfrm>
          <a:custGeom>
            <a:avLst/>
            <a:gdLst/>
            <a:ahLst/>
            <a:cxnLst/>
            <a:rect l="l" t="t" r="r" b="b"/>
            <a:pathLst>
              <a:path w="1132637" h="213360">
                <a:moveTo>
                  <a:pt x="0" y="213360"/>
                </a:moveTo>
                <a:lnTo>
                  <a:pt x="0" y="0"/>
                </a:lnTo>
                <a:lnTo>
                  <a:pt x="1132637" y="0"/>
                </a:lnTo>
                <a:lnTo>
                  <a:pt x="1132637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text 1"/>
          <p:cNvSpPr txBox="1"/>
          <p:nvPr/>
        </p:nvSpPr>
        <p:spPr>
          <a:xfrm>
            <a:off x="5349876" y="1844469"/>
            <a:ext cx="435414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SI register and the EA of destination is stored in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9" name="object 459"/>
          <p:cNvSpPr/>
          <p:nvPr/>
        </p:nvSpPr>
        <p:spPr>
          <a:xfrm>
            <a:off x="5349876" y="2042414"/>
            <a:ext cx="1153973" cy="213360"/>
          </a:xfrm>
          <a:custGeom>
            <a:avLst/>
            <a:gdLst/>
            <a:ahLst/>
            <a:cxnLst/>
            <a:rect l="l" t="t" r="r" b="b"/>
            <a:pathLst>
              <a:path w="1153973" h="213360">
                <a:moveTo>
                  <a:pt x="0" y="213360"/>
                </a:moveTo>
                <a:lnTo>
                  <a:pt x="0" y="0"/>
                </a:lnTo>
                <a:lnTo>
                  <a:pt x="1153973" y="0"/>
                </a:lnTo>
                <a:lnTo>
                  <a:pt x="1153973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text 1"/>
          <p:cNvSpPr txBox="1"/>
          <p:nvPr/>
        </p:nvSpPr>
        <p:spPr>
          <a:xfrm>
            <a:off x="5349875" y="2057829"/>
            <a:ext cx="94166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DI register.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0" name="object 460"/>
          <p:cNvSpPr/>
          <p:nvPr/>
        </p:nvSpPr>
        <p:spPr>
          <a:xfrm>
            <a:off x="5349875" y="2467991"/>
            <a:ext cx="1728470" cy="213360"/>
          </a:xfrm>
          <a:custGeom>
            <a:avLst/>
            <a:gdLst/>
            <a:ahLst/>
            <a:cxnLst/>
            <a:rect l="l" t="t" r="r" b="b"/>
            <a:pathLst>
              <a:path w="1728470" h="213360">
                <a:moveTo>
                  <a:pt x="0" y="213360"/>
                </a:moveTo>
                <a:lnTo>
                  <a:pt x="0" y="0"/>
                </a:lnTo>
                <a:lnTo>
                  <a:pt x="1728470" y="0"/>
                </a:lnTo>
                <a:lnTo>
                  <a:pt x="1728470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text 1"/>
          <p:cNvSpPr txBox="1"/>
          <p:nvPr/>
        </p:nvSpPr>
        <p:spPr>
          <a:xfrm>
            <a:off x="5349876" y="2483406"/>
            <a:ext cx="420692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Segment register for calculating base address of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1" name="object 461"/>
          <p:cNvSpPr/>
          <p:nvPr/>
        </p:nvSpPr>
        <p:spPr>
          <a:xfrm>
            <a:off x="6747637" y="2681351"/>
            <a:ext cx="394716" cy="213360"/>
          </a:xfrm>
          <a:custGeom>
            <a:avLst/>
            <a:gdLst/>
            <a:ahLst/>
            <a:cxnLst/>
            <a:rect l="l" t="t" r="r" b="b"/>
            <a:pathLst>
              <a:path w="394716" h="213360">
                <a:moveTo>
                  <a:pt x="0" y="213360"/>
                </a:moveTo>
                <a:lnTo>
                  <a:pt x="0" y="0"/>
                </a:lnTo>
                <a:lnTo>
                  <a:pt x="394716" y="0"/>
                </a:lnTo>
                <a:lnTo>
                  <a:pt x="394716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text 1"/>
          <p:cNvSpPr txBox="1"/>
          <p:nvPr/>
        </p:nvSpPr>
        <p:spPr>
          <a:xfrm>
            <a:off x="5349875" y="2696766"/>
            <a:ext cx="426398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source data is DS and that of the destination 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2" name="object 462"/>
          <p:cNvSpPr/>
          <p:nvPr/>
        </p:nvSpPr>
        <p:spPr>
          <a:xfrm>
            <a:off x="5515990" y="2894711"/>
            <a:ext cx="369112" cy="213360"/>
          </a:xfrm>
          <a:custGeom>
            <a:avLst/>
            <a:gdLst/>
            <a:ahLst/>
            <a:cxnLst/>
            <a:rect l="l" t="t" r="r" b="b"/>
            <a:pathLst>
              <a:path w="369112" h="213360">
                <a:moveTo>
                  <a:pt x="0" y="213360"/>
                </a:moveTo>
                <a:lnTo>
                  <a:pt x="0" y="0"/>
                </a:lnTo>
                <a:lnTo>
                  <a:pt x="369113" y="0"/>
                </a:lnTo>
                <a:lnTo>
                  <a:pt x="369113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text 1"/>
          <p:cNvSpPr txBox="1"/>
          <p:nvPr/>
        </p:nvSpPr>
        <p:spPr>
          <a:xfrm>
            <a:off x="5349876" y="2910126"/>
            <a:ext cx="49661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is ES 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3" name="object 463"/>
          <p:cNvSpPr/>
          <p:nvPr/>
        </p:nvSpPr>
        <p:spPr>
          <a:xfrm>
            <a:off x="6333109" y="3531743"/>
            <a:ext cx="1327658" cy="216408"/>
          </a:xfrm>
          <a:custGeom>
            <a:avLst/>
            <a:gdLst/>
            <a:ahLst/>
            <a:cxnLst/>
            <a:rect l="l" t="t" r="r" b="b"/>
            <a:pathLst>
              <a:path w="1327658" h="216408">
                <a:moveTo>
                  <a:pt x="0" y="216408"/>
                </a:moveTo>
                <a:lnTo>
                  <a:pt x="0" y="0"/>
                </a:lnTo>
                <a:lnTo>
                  <a:pt x="1327658" y="0"/>
                </a:lnTo>
                <a:lnTo>
                  <a:pt x="1327658" y="216408"/>
                </a:lnTo>
                <a:lnTo>
                  <a:pt x="0" y="21640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5349875" y="3550206"/>
            <a:ext cx="202940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 </a:t>
            </a:r>
            <a:r>
              <a:rPr sz="1400" b="1" spc="10" dirty="0">
                <a:latin typeface="Arial"/>
                <a:cs typeface="Arial"/>
              </a:rPr>
              <a:t>MOVS BYTE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5349875" y="3977180"/>
            <a:ext cx="10175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Operations: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5349876" y="4396280"/>
            <a:ext cx="340862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622422"/>
                </a:solidFill>
                <a:latin typeface="Arial"/>
                <a:cs typeface="Arial"/>
              </a:rPr>
              <a:t>Calculation of source memory location: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8" name="text 1"/>
          <p:cNvSpPr txBox="1"/>
          <p:nvPr/>
        </p:nvSpPr>
        <p:spPr>
          <a:xfrm>
            <a:off x="5349875" y="4609640"/>
            <a:ext cx="74706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EA = (SI)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9" name="text 1"/>
          <p:cNvSpPr txBox="1"/>
          <p:nvPr/>
        </p:nvSpPr>
        <p:spPr>
          <a:xfrm>
            <a:off x="6663817" y="4609640"/>
            <a:ext cx="137159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BA = (DS) x 16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0" name="text 1"/>
          <p:cNvSpPr txBox="1"/>
          <p:nvPr/>
        </p:nvSpPr>
        <p:spPr>
          <a:xfrm>
            <a:off x="8825230" y="4609640"/>
            <a:ext cx="119789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MA = BA + EA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1" name="text 1"/>
          <p:cNvSpPr txBox="1"/>
          <p:nvPr/>
        </p:nvSpPr>
        <p:spPr>
          <a:xfrm>
            <a:off x="5349875" y="5034836"/>
            <a:ext cx="378052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622422"/>
                </a:solidFill>
                <a:latin typeface="Arial"/>
                <a:cs typeface="Arial"/>
              </a:rPr>
              <a:t>Calculation of destination memory location: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2" name="text 1"/>
          <p:cNvSpPr txBox="1"/>
          <p:nvPr/>
        </p:nvSpPr>
        <p:spPr>
          <a:xfrm>
            <a:off x="5349876" y="5250101"/>
            <a:ext cx="84157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EA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= (DI)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3" name="text 1"/>
          <p:cNvSpPr txBox="1"/>
          <p:nvPr/>
        </p:nvSpPr>
        <p:spPr>
          <a:xfrm>
            <a:off x="6704965" y="5250101"/>
            <a:ext cx="149784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BA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 = (ES) x 16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4" name="text 1"/>
          <p:cNvSpPr txBox="1"/>
          <p:nvPr/>
        </p:nvSpPr>
        <p:spPr>
          <a:xfrm>
            <a:off x="8787131" y="5250101"/>
            <a:ext cx="144590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MA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= BA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+ EA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5" name="text 1"/>
          <p:cNvSpPr txBox="1"/>
          <p:nvPr/>
        </p:nvSpPr>
        <p:spPr>
          <a:xfrm>
            <a:off x="5349875" y="5894702"/>
            <a:ext cx="116474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(MAE) </a:t>
            </a:r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(MA)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6" name="text 1"/>
          <p:cNvSpPr txBox="1"/>
          <p:nvPr/>
        </p:nvSpPr>
        <p:spPr>
          <a:xfrm>
            <a:off x="5349876" y="6321423"/>
            <a:ext cx="3875741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If DF = 1, then (SI) </a:t>
            </a:r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(SI) – 1 and (DI) = (DI) - 1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If DF = 0, then (SI) </a:t>
            </a:r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 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(SI) +1 and (DI) = (DI) + 1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7" name="text 1"/>
          <p:cNvSpPr txBox="1"/>
          <p:nvPr/>
        </p:nvSpPr>
        <p:spPr>
          <a:xfrm>
            <a:off x="9899905" y="660852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49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64" name="object 464"/>
          <p:cNvSpPr/>
          <p:nvPr/>
        </p:nvSpPr>
        <p:spPr>
          <a:xfrm>
            <a:off x="1676400" y="3749421"/>
            <a:ext cx="3264534" cy="421640"/>
          </a:xfrm>
          <a:custGeom>
            <a:avLst/>
            <a:gdLst/>
            <a:ahLst/>
            <a:cxnLst/>
            <a:rect l="l" t="t" r="r" b="b"/>
            <a:pathLst>
              <a:path w="3264534" h="421640">
                <a:moveTo>
                  <a:pt x="0" y="421640"/>
                </a:moveTo>
                <a:lnTo>
                  <a:pt x="0" y="0"/>
                </a:lnTo>
                <a:lnTo>
                  <a:pt x="3264534" y="0"/>
                </a:lnTo>
                <a:lnTo>
                  <a:pt x="3264534" y="421640"/>
                </a:lnTo>
                <a:lnTo>
                  <a:pt x="0" y="42164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8" name="text 1"/>
          <p:cNvSpPr txBox="1"/>
          <p:nvPr/>
        </p:nvSpPr>
        <p:spPr>
          <a:xfrm>
            <a:off x="1778509" y="3843290"/>
            <a:ext cx="170232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8.  String Addressing</a:t>
            </a:r>
            <a:endParaRPr sz="13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1071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5349875" y="3929936"/>
            <a:ext cx="4196662" cy="8617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006FC0"/>
                </a:solidFill>
                <a:latin typeface="Arial"/>
                <a:cs typeface="Arial"/>
              </a:rPr>
              <a:t>In indirect port addressing mode</a:t>
            </a:r>
            <a:r>
              <a:rPr sz="1400" b="1" spc="10" dirty="0">
                <a:latin typeface="Arial"/>
                <a:cs typeface="Arial"/>
              </a:rPr>
              <a:t>, the instruction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will specify the name of the register which holds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the port address. In 8086, the 16-bit port address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is stored in the DX register.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5349876" y="4993688"/>
            <a:ext cx="201279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 </a:t>
            </a:r>
            <a:r>
              <a:rPr sz="1400" b="1" spc="10" dirty="0">
                <a:latin typeface="Arial"/>
                <a:cs typeface="Arial"/>
              </a:rPr>
              <a:t>OUT [DX], AX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349876" y="5422314"/>
            <a:ext cx="2585003" cy="3615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49" b="1" spc="10" dirty="0">
                <a:solidFill>
                  <a:srgbClr val="C00000"/>
                </a:solidFill>
                <a:latin typeface="Arial"/>
                <a:cs typeface="Arial"/>
              </a:rPr>
              <a:t>Operations:  PORT</a:t>
            </a:r>
            <a:r>
              <a:rPr sz="449" b="1" spc="10" dirty="0">
                <a:solidFill>
                  <a:srgbClr val="C00000"/>
                </a:solidFill>
                <a:latin typeface="Arial"/>
                <a:cs typeface="Arial"/>
              </a:rPr>
              <a:t>addr</a:t>
            </a:r>
            <a:r>
              <a:rPr sz="949" b="1" spc="10" dirty="0">
                <a:solidFill>
                  <a:srgbClr val="C00000"/>
                </a:solidFill>
                <a:latin typeface="Arial"/>
                <a:cs typeface="Arial"/>
              </a:rPr>
              <a:t> = (DX)</a:t>
            </a:r>
            <a:endParaRPr sz="900">
              <a:latin typeface="Arial"/>
              <a:cs typeface="Arial"/>
            </a:endParaRPr>
          </a:p>
          <a:p>
            <a:pPr marL="1335278"/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(PORT) </a:t>
            </a:r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(AX)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6564757" y="6056247"/>
            <a:ext cx="3169778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Content of AX is moved to port</a:t>
            </a:r>
            <a:endParaRPr sz="1400">
              <a:latin typeface="Arial"/>
              <a:cs typeface="Arial"/>
            </a:endParaRPr>
          </a:p>
          <a:p>
            <a:pPr marL="1523"/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whose  address  is  specified  by  DX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register.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800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95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511676" y="25703"/>
            <a:ext cx="231601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351267" y="206502"/>
            <a:ext cx="1655261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Group III : Addressing</a:t>
            </a:r>
            <a:endParaRPr sz="1200">
              <a:latin typeface="Arial"/>
              <a:cs typeface="Arial"/>
            </a:endParaRPr>
          </a:p>
          <a:p>
            <a:pPr marL="207264"/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modes for I/O ports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78508" y="822087"/>
            <a:ext cx="193860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1.   Register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78509" y="1218327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2.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122932" y="1218327"/>
            <a:ext cx="1811650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Immediate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78508" y="1614567"/>
            <a:ext cx="1740476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3.   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78508" y="2010807"/>
            <a:ext cx="260096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4.   Register Indirect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778508" y="2407428"/>
            <a:ext cx="17680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5.   Based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778509" y="2803667"/>
            <a:ext cx="190205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6.   Indexed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778509" y="3199908"/>
            <a:ext cx="225984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7.   Based Index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778508" y="3596148"/>
            <a:ext cx="1750094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8.   String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349876" y="992553"/>
            <a:ext cx="249876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These addressing modes are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8264676" y="992553"/>
            <a:ext cx="172194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used to access 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349875" y="1205913"/>
            <a:ext cx="297453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from standard I/O mapped devices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8932083" y="1205913"/>
            <a:ext cx="18210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9201865" y="1205913"/>
            <a:ext cx="50462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ports.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349875" y="1629586"/>
            <a:ext cx="4170372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 </a:t>
            </a:r>
            <a:r>
              <a:rPr sz="1400" b="1" spc="10" dirty="0">
                <a:solidFill>
                  <a:srgbClr val="006FC0"/>
                </a:solidFill>
                <a:latin typeface="Arial"/>
                <a:cs typeface="Arial"/>
              </a:rPr>
              <a:t>direct  port  addressing  mode</a:t>
            </a:r>
            <a:r>
              <a:rPr sz="1400" b="1" spc="10" dirty="0">
                <a:latin typeface="Arial"/>
                <a:cs typeface="Arial"/>
              </a:rPr>
              <a:t>,  an  8-bit  port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address is directly specified in the instruction.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5" name="object 465"/>
          <p:cNvSpPr/>
          <p:nvPr/>
        </p:nvSpPr>
        <p:spPr>
          <a:xfrm>
            <a:off x="6273673" y="2252802"/>
            <a:ext cx="1614170" cy="216712"/>
          </a:xfrm>
          <a:custGeom>
            <a:avLst/>
            <a:gdLst/>
            <a:ahLst/>
            <a:cxnLst/>
            <a:rect l="l" t="t" r="r" b="b"/>
            <a:pathLst>
              <a:path w="1614170" h="216712">
                <a:moveTo>
                  <a:pt x="0" y="216713"/>
                </a:moveTo>
                <a:lnTo>
                  <a:pt x="0" y="0"/>
                </a:lnTo>
                <a:lnTo>
                  <a:pt x="1614170" y="0"/>
                </a:lnTo>
                <a:lnTo>
                  <a:pt x="1614170" y="216713"/>
                </a:lnTo>
                <a:lnTo>
                  <a:pt x="0" y="21671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text 1"/>
          <p:cNvSpPr txBox="1"/>
          <p:nvPr/>
        </p:nvSpPr>
        <p:spPr>
          <a:xfrm>
            <a:off x="5349876" y="2271570"/>
            <a:ext cx="188134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</a:t>
            </a:r>
            <a:r>
              <a:rPr sz="1400" b="1" spc="10" dirty="0">
                <a:latin typeface="Arial"/>
                <a:cs typeface="Arial"/>
              </a:rPr>
              <a:t> IN AL, [09H]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5349875" y="2689147"/>
            <a:ext cx="2573782" cy="35689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19" b="1" spc="10" dirty="0">
                <a:solidFill>
                  <a:srgbClr val="C00000"/>
                </a:solidFill>
                <a:latin typeface="Arial"/>
                <a:cs typeface="Arial"/>
              </a:rPr>
              <a:t>Operations:  PORT</a:t>
            </a:r>
            <a:r>
              <a:rPr sz="419" b="1" spc="10" dirty="0">
                <a:solidFill>
                  <a:srgbClr val="C00000"/>
                </a:solidFill>
                <a:latin typeface="Arial"/>
                <a:cs typeface="Arial"/>
              </a:rPr>
              <a:t>addr</a:t>
            </a:r>
            <a:r>
              <a:rPr sz="919" b="1" spc="10" dirty="0">
                <a:solidFill>
                  <a:srgbClr val="C00000"/>
                </a:solidFill>
                <a:latin typeface="Arial"/>
                <a:cs typeface="Arial"/>
              </a:rPr>
              <a:t> = 09</a:t>
            </a:r>
            <a:r>
              <a:rPr sz="419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endParaRPr sz="900">
              <a:latin typeface="Arial"/>
              <a:cs typeface="Arial"/>
            </a:endParaRPr>
          </a:p>
          <a:p>
            <a:pPr marL="1335278"/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(AL) </a:t>
            </a:r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(PORT)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6685154" y="3336847"/>
            <a:ext cx="3010119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523"/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Content of port with address 09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is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moved to AL register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924813" y="4981718"/>
            <a:ext cx="190090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1924813" y="5378339"/>
            <a:ext cx="185268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12. Implied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466" name="object 466"/>
          <p:cNvSpPr/>
          <p:nvPr/>
        </p:nvSpPr>
        <p:spPr>
          <a:xfrm>
            <a:off x="1676400" y="4173729"/>
            <a:ext cx="3264534" cy="678815"/>
          </a:xfrm>
          <a:custGeom>
            <a:avLst/>
            <a:gdLst/>
            <a:ahLst/>
            <a:cxnLst/>
            <a:rect l="l" t="t" r="r" b="b"/>
            <a:pathLst>
              <a:path w="3264534" h="678815">
                <a:moveTo>
                  <a:pt x="0" y="678815"/>
                </a:moveTo>
                <a:lnTo>
                  <a:pt x="0" y="0"/>
                </a:lnTo>
                <a:lnTo>
                  <a:pt x="3264534" y="0"/>
                </a:lnTo>
                <a:lnTo>
                  <a:pt x="3264534" y="678815"/>
                </a:lnTo>
                <a:lnTo>
                  <a:pt x="0" y="678815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1778509" y="4206002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9.</a:t>
            </a:r>
            <a:endParaRPr sz="13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2122933" y="4206002"/>
            <a:ext cx="210788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778508" y="4603766"/>
            <a:ext cx="25259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467" name="object 467"/>
          <p:cNvSpPr/>
          <p:nvPr/>
        </p:nvSpPr>
        <p:spPr>
          <a:xfrm>
            <a:off x="5334000" y="3925374"/>
            <a:ext cx="5257800" cy="2893059"/>
          </a:xfrm>
          <a:custGeom>
            <a:avLst/>
            <a:gdLst/>
            <a:ahLst/>
            <a:cxnLst/>
            <a:rect l="l" t="t" r="r" b="b"/>
            <a:pathLst>
              <a:path w="5257800" h="2893059">
                <a:moveTo>
                  <a:pt x="0" y="2893060"/>
                </a:moveTo>
                <a:lnTo>
                  <a:pt x="0" y="0"/>
                </a:lnTo>
                <a:lnTo>
                  <a:pt x="5257800" y="0"/>
                </a:lnTo>
                <a:lnTo>
                  <a:pt x="5257800" y="2893060"/>
                </a:lnTo>
                <a:lnTo>
                  <a:pt x="0" y="28930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1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288" y="6565390"/>
            <a:ext cx="207264" cy="184404"/>
          </a:xfrm>
          <a:prstGeom prst="rect">
            <a:avLst/>
          </a:prstGeom>
        </p:spPr>
      </p:pic>
      <p:sp>
        <p:nvSpPr>
          <p:cNvPr id="448" name="text 1"/>
          <p:cNvSpPr txBox="1"/>
          <p:nvPr/>
        </p:nvSpPr>
        <p:spPr>
          <a:xfrm>
            <a:off x="9925813" y="6565543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50</a:t>
            </a:r>
            <a:endParaRPr sz="12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1606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41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37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5" y="222300"/>
            <a:ext cx="4433714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Modes: Memory Access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38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598" y="5451984"/>
            <a:ext cx="5499862" cy="562089"/>
          </a:xfrm>
          <a:prstGeom prst="rect">
            <a:avLst/>
          </a:prstGeom>
        </p:spPr>
      </p:pic>
      <p:sp>
        <p:nvSpPr>
          <p:cNvPr id="330" name="object 330"/>
          <p:cNvSpPr/>
          <p:nvPr/>
        </p:nvSpPr>
        <p:spPr>
          <a:xfrm>
            <a:off x="9755378" y="5367402"/>
            <a:ext cx="156464" cy="541769"/>
          </a:xfrm>
          <a:custGeom>
            <a:avLst/>
            <a:gdLst/>
            <a:ahLst/>
            <a:cxnLst/>
            <a:rect l="l" t="t" r="r" b="b"/>
            <a:pathLst>
              <a:path w="156464" h="541769">
                <a:moveTo>
                  <a:pt x="156464" y="0"/>
                </a:moveTo>
                <a:lnTo>
                  <a:pt x="0" y="135509"/>
                </a:lnTo>
                <a:lnTo>
                  <a:pt x="0" y="541769"/>
                </a:lnTo>
                <a:lnTo>
                  <a:pt x="156464" y="406336"/>
                </a:lnTo>
                <a:lnTo>
                  <a:pt x="156464" y="0"/>
                </a:lnTo>
                <a:close/>
              </a:path>
            </a:pathLst>
          </a:custGeom>
          <a:solidFill>
            <a:srgbClr val="CD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4434332" y="5367402"/>
            <a:ext cx="5477510" cy="135509"/>
          </a:xfrm>
          <a:custGeom>
            <a:avLst/>
            <a:gdLst/>
            <a:ahLst/>
            <a:cxnLst/>
            <a:rect l="l" t="t" r="r" b="b"/>
            <a:pathLst>
              <a:path w="5477510" h="135509">
                <a:moveTo>
                  <a:pt x="5477510" y="0"/>
                </a:moveTo>
                <a:lnTo>
                  <a:pt x="155575" y="0"/>
                </a:lnTo>
                <a:lnTo>
                  <a:pt x="0" y="135509"/>
                </a:lnTo>
                <a:lnTo>
                  <a:pt x="5321046" y="135509"/>
                </a:lnTo>
                <a:lnTo>
                  <a:pt x="5477510" y="0"/>
                </a:lnTo>
                <a:close/>
              </a:path>
            </a:pathLst>
          </a:custGeom>
          <a:solidFill>
            <a:srgbClr val="FF313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4427982" y="5361052"/>
            <a:ext cx="5490210" cy="554469"/>
          </a:xfrm>
          <a:custGeom>
            <a:avLst/>
            <a:gdLst/>
            <a:ahLst/>
            <a:cxnLst/>
            <a:rect l="l" t="t" r="r" b="b"/>
            <a:pathLst>
              <a:path w="5490210" h="554469">
                <a:moveTo>
                  <a:pt x="6350" y="141859"/>
                </a:moveTo>
                <a:lnTo>
                  <a:pt x="161925" y="6350"/>
                </a:lnTo>
                <a:lnTo>
                  <a:pt x="5483860" y="6350"/>
                </a:lnTo>
                <a:lnTo>
                  <a:pt x="5483860" y="412686"/>
                </a:lnTo>
                <a:lnTo>
                  <a:pt x="5327396" y="548119"/>
                </a:lnTo>
                <a:lnTo>
                  <a:pt x="6350" y="548119"/>
                </a:lnTo>
                <a:lnTo>
                  <a:pt x="6350" y="14185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4427982" y="5361052"/>
            <a:ext cx="5490210" cy="148209"/>
          </a:xfrm>
          <a:custGeom>
            <a:avLst/>
            <a:gdLst/>
            <a:ahLst/>
            <a:cxnLst/>
            <a:rect l="l" t="t" r="r" b="b"/>
            <a:pathLst>
              <a:path w="5490210" h="148209">
                <a:moveTo>
                  <a:pt x="6350" y="141859"/>
                </a:moveTo>
                <a:lnTo>
                  <a:pt x="5327396" y="141859"/>
                </a:lnTo>
                <a:lnTo>
                  <a:pt x="548386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9749028" y="5496560"/>
            <a:ext cx="12700" cy="418960"/>
          </a:xfrm>
          <a:custGeom>
            <a:avLst/>
            <a:gdLst/>
            <a:ahLst/>
            <a:cxnLst/>
            <a:rect l="l" t="t" r="r" b="b"/>
            <a:pathLst>
              <a:path w="12700" h="418960">
                <a:moveTo>
                  <a:pt x="6350" y="6350"/>
                </a:moveTo>
                <a:lnTo>
                  <a:pt x="6350" y="41261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7589774" y="3641217"/>
            <a:ext cx="278638" cy="970788"/>
          </a:xfrm>
          <a:custGeom>
            <a:avLst/>
            <a:gdLst/>
            <a:ahLst/>
            <a:cxnLst/>
            <a:rect l="l" t="t" r="r" b="b"/>
            <a:pathLst>
              <a:path w="278638" h="970788">
                <a:moveTo>
                  <a:pt x="278638" y="0"/>
                </a:moveTo>
                <a:lnTo>
                  <a:pt x="0" y="242697"/>
                </a:lnTo>
                <a:lnTo>
                  <a:pt x="0" y="970788"/>
                </a:lnTo>
                <a:lnTo>
                  <a:pt x="278638" y="728091"/>
                </a:lnTo>
                <a:lnTo>
                  <a:pt x="278638" y="0"/>
                </a:lnTo>
                <a:close/>
              </a:path>
            </a:pathLst>
          </a:custGeom>
          <a:solidFill>
            <a:srgbClr val="CD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6247639" y="3641218"/>
            <a:ext cx="1619885" cy="242697"/>
          </a:xfrm>
          <a:custGeom>
            <a:avLst/>
            <a:gdLst/>
            <a:ahLst/>
            <a:cxnLst/>
            <a:rect l="l" t="t" r="r" b="b"/>
            <a:pathLst>
              <a:path w="1619885" h="242697">
                <a:moveTo>
                  <a:pt x="1619885" y="0"/>
                </a:moveTo>
                <a:lnTo>
                  <a:pt x="277749" y="0"/>
                </a:lnTo>
                <a:lnTo>
                  <a:pt x="0" y="242697"/>
                </a:lnTo>
                <a:lnTo>
                  <a:pt x="1341247" y="242697"/>
                </a:lnTo>
                <a:lnTo>
                  <a:pt x="1619885" y="0"/>
                </a:lnTo>
                <a:close/>
              </a:path>
            </a:pathLst>
          </a:custGeom>
          <a:solidFill>
            <a:srgbClr val="FF313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6241289" y="3634867"/>
            <a:ext cx="1632585" cy="983488"/>
          </a:xfrm>
          <a:custGeom>
            <a:avLst/>
            <a:gdLst/>
            <a:ahLst/>
            <a:cxnLst/>
            <a:rect l="l" t="t" r="r" b="b"/>
            <a:pathLst>
              <a:path w="1632585" h="983488">
                <a:moveTo>
                  <a:pt x="6350" y="249047"/>
                </a:moveTo>
                <a:lnTo>
                  <a:pt x="284099" y="6350"/>
                </a:lnTo>
                <a:lnTo>
                  <a:pt x="1626235" y="6350"/>
                </a:lnTo>
                <a:lnTo>
                  <a:pt x="1626235" y="734441"/>
                </a:lnTo>
                <a:lnTo>
                  <a:pt x="1347597" y="977138"/>
                </a:lnTo>
                <a:lnTo>
                  <a:pt x="6350" y="977138"/>
                </a:lnTo>
                <a:lnTo>
                  <a:pt x="6350" y="24904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6241289" y="3634868"/>
            <a:ext cx="1632585" cy="255397"/>
          </a:xfrm>
          <a:custGeom>
            <a:avLst/>
            <a:gdLst/>
            <a:ahLst/>
            <a:cxnLst/>
            <a:rect l="l" t="t" r="r" b="b"/>
            <a:pathLst>
              <a:path w="1632585" h="255397">
                <a:moveTo>
                  <a:pt x="6350" y="249047"/>
                </a:moveTo>
                <a:lnTo>
                  <a:pt x="1347597" y="249047"/>
                </a:lnTo>
                <a:lnTo>
                  <a:pt x="1626235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7583424" y="3877565"/>
            <a:ext cx="12700" cy="740791"/>
          </a:xfrm>
          <a:custGeom>
            <a:avLst/>
            <a:gdLst/>
            <a:ahLst/>
            <a:cxnLst/>
            <a:rect l="l" t="t" r="r" b="b"/>
            <a:pathLst>
              <a:path w="12700" h="740791">
                <a:moveTo>
                  <a:pt x="6350" y="6350"/>
                </a:moveTo>
                <a:lnTo>
                  <a:pt x="6350" y="7344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6872351" y="4621403"/>
            <a:ext cx="107950" cy="812546"/>
          </a:xfrm>
          <a:custGeom>
            <a:avLst/>
            <a:gdLst/>
            <a:ahLst/>
            <a:cxnLst/>
            <a:rect l="l" t="t" r="r" b="b"/>
            <a:pathLst>
              <a:path w="107950" h="812546">
                <a:moveTo>
                  <a:pt x="44958" y="718693"/>
                </a:moveTo>
                <a:lnTo>
                  <a:pt x="0" y="718693"/>
                </a:lnTo>
                <a:lnTo>
                  <a:pt x="53975" y="812546"/>
                </a:lnTo>
                <a:lnTo>
                  <a:pt x="98933" y="734314"/>
                </a:lnTo>
                <a:lnTo>
                  <a:pt x="44958" y="734314"/>
                </a:lnTo>
                <a:lnTo>
                  <a:pt x="44958" y="718693"/>
                </a:lnTo>
                <a:close/>
                <a:moveTo>
                  <a:pt x="62992" y="0"/>
                </a:moveTo>
                <a:lnTo>
                  <a:pt x="44958" y="0"/>
                </a:lnTo>
                <a:lnTo>
                  <a:pt x="44958" y="734314"/>
                </a:lnTo>
                <a:lnTo>
                  <a:pt x="62992" y="734314"/>
                </a:lnTo>
                <a:lnTo>
                  <a:pt x="62992" y="0"/>
                </a:lnTo>
                <a:close/>
                <a:moveTo>
                  <a:pt x="107950" y="718693"/>
                </a:moveTo>
                <a:lnTo>
                  <a:pt x="62992" y="718693"/>
                </a:lnTo>
                <a:lnTo>
                  <a:pt x="62992" y="734314"/>
                </a:lnTo>
                <a:lnTo>
                  <a:pt x="98933" y="734314"/>
                </a:lnTo>
                <a:lnTo>
                  <a:pt x="107950" y="7186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6710553" y="3208401"/>
            <a:ext cx="107950" cy="620776"/>
          </a:xfrm>
          <a:custGeom>
            <a:avLst/>
            <a:gdLst/>
            <a:ahLst/>
            <a:cxnLst/>
            <a:rect l="l" t="t" r="r" b="b"/>
            <a:pathLst>
              <a:path w="107950" h="620776">
                <a:moveTo>
                  <a:pt x="44958" y="526796"/>
                </a:moveTo>
                <a:lnTo>
                  <a:pt x="0" y="526796"/>
                </a:lnTo>
                <a:lnTo>
                  <a:pt x="53975" y="620776"/>
                </a:lnTo>
                <a:lnTo>
                  <a:pt x="98933" y="542417"/>
                </a:lnTo>
                <a:lnTo>
                  <a:pt x="44958" y="542417"/>
                </a:lnTo>
                <a:lnTo>
                  <a:pt x="44958" y="526796"/>
                </a:lnTo>
                <a:close/>
                <a:moveTo>
                  <a:pt x="62992" y="0"/>
                </a:moveTo>
                <a:lnTo>
                  <a:pt x="44958" y="0"/>
                </a:lnTo>
                <a:lnTo>
                  <a:pt x="44958" y="542417"/>
                </a:lnTo>
                <a:lnTo>
                  <a:pt x="62992" y="542417"/>
                </a:lnTo>
                <a:lnTo>
                  <a:pt x="62992" y="0"/>
                </a:lnTo>
                <a:close/>
                <a:moveTo>
                  <a:pt x="107950" y="526796"/>
                </a:moveTo>
                <a:lnTo>
                  <a:pt x="62992" y="526796"/>
                </a:lnTo>
                <a:lnTo>
                  <a:pt x="62992" y="542417"/>
                </a:lnTo>
                <a:lnTo>
                  <a:pt x="98933" y="542417"/>
                </a:lnTo>
                <a:lnTo>
                  <a:pt x="107950" y="5267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8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512" y="3198114"/>
            <a:ext cx="12700" cy="12700"/>
          </a:xfrm>
          <a:prstGeom prst="rect">
            <a:avLst/>
          </a:prstGeom>
        </p:spPr>
      </p:pic>
      <p:pic>
        <p:nvPicPr>
          <p:cNvPr id="38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134" y="2484983"/>
            <a:ext cx="5452237" cy="501802"/>
          </a:xfrm>
          <a:prstGeom prst="rect">
            <a:avLst/>
          </a:prstGeom>
        </p:spPr>
      </p:pic>
      <p:sp>
        <p:nvSpPr>
          <p:cNvPr id="342" name="object 342"/>
          <p:cNvSpPr/>
          <p:nvPr/>
        </p:nvSpPr>
        <p:spPr>
          <a:xfrm>
            <a:off x="1679041" y="2521052"/>
            <a:ext cx="5291328" cy="363245"/>
          </a:xfrm>
          <a:custGeom>
            <a:avLst/>
            <a:gdLst/>
            <a:ahLst/>
            <a:cxnLst/>
            <a:rect l="l" t="t" r="r" b="b"/>
            <a:pathLst>
              <a:path w="5291328" h="363245">
                <a:moveTo>
                  <a:pt x="0" y="363245"/>
                </a:moveTo>
                <a:lnTo>
                  <a:pt x="0" y="0"/>
                </a:lnTo>
                <a:lnTo>
                  <a:pt x="5291329" y="0"/>
                </a:lnTo>
                <a:lnTo>
                  <a:pt x="5291329" y="363245"/>
                </a:lnTo>
                <a:lnTo>
                  <a:pt x="0" y="36324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6969506" y="2400428"/>
            <a:ext cx="138430" cy="482981"/>
          </a:xfrm>
          <a:custGeom>
            <a:avLst/>
            <a:gdLst/>
            <a:ahLst/>
            <a:cxnLst/>
            <a:rect l="l" t="t" r="r" b="b"/>
            <a:pathLst>
              <a:path w="138430" h="482981">
                <a:moveTo>
                  <a:pt x="138430" y="0"/>
                </a:moveTo>
                <a:lnTo>
                  <a:pt x="0" y="120523"/>
                </a:lnTo>
                <a:lnTo>
                  <a:pt x="0" y="482981"/>
                </a:lnTo>
                <a:lnTo>
                  <a:pt x="138430" y="362457"/>
                </a:lnTo>
                <a:lnTo>
                  <a:pt x="138430" y="0"/>
                </a:lnTo>
                <a:close/>
              </a:path>
            </a:pathLst>
          </a:custGeom>
          <a:solidFill>
            <a:srgbClr val="CD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1679042" y="2400428"/>
            <a:ext cx="5429783" cy="120523"/>
          </a:xfrm>
          <a:custGeom>
            <a:avLst/>
            <a:gdLst/>
            <a:ahLst/>
            <a:cxnLst/>
            <a:rect l="l" t="t" r="r" b="b"/>
            <a:pathLst>
              <a:path w="5429783" h="120523">
                <a:moveTo>
                  <a:pt x="5429784" y="0"/>
                </a:moveTo>
                <a:lnTo>
                  <a:pt x="138443" y="0"/>
                </a:lnTo>
                <a:lnTo>
                  <a:pt x="0" y="120523"/>
                </a:lnTo>
                <a:lnTo>
                  <a:pt x="5291354" y="120523"/>
                </a:lnTo>
                <a:lnTo>
                  <a:pt x="5429784" y="0"/>
                </a:lnTo>
                <a:close/>
              </a:path>
            </a:pathLst>
          </a:custGeom>
          <a:solidFill>
            <a:srgbClr val="FF313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1672692" y="2394078"/>
            <a:ext cx="5442483" cy="495681"/>
          </a:xfrm>
          <a:custGeom>
            <a:avLst/>
            <a:gdLst/>
            <a:ahLst/>
            <a:cxnLst/>
            <a:rect l="l" t="t" r="r" b="b"/>
            <a:pathLst>
              <a:path w="5442483" h="495681">
                <a:moveTo>
                  <a:pt x="6350" y="126873"/>
                </a:moveTo>
                <a:lnTo>
                  <a:pt x="144793" y="6350"/>
                </a:lnTo>
                <a:lnTo>
                  <a:pt x="5436134" y="6350"/>
                </a:lnTo>
                <a:lnTo>
                  <a:pt x="5436134" y="368807"/>
                </a:lnTo>
                <a:lnTo>
                  <a:pt x="5297704" y="489331"/>
                </a:lnTo>
                <a:lnTo>
                  <a:pt x="6350" y="489331"/>
                </a:lnTo>
                <a:lnTo>
                  <a:pt x="6350" y="12687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1672692" y="2394078"/>
            <a:ext cx="5442483" cy="133223"/>
          </a:xfrm>
          <a:custGeom>
            <a:avLst/>
            <a:gdLst/>
            <a:ahLst/>
            <a:cxnLst/>
            <a:rect l="l" t="t" r="r" b="b"/>
            <a:pathLst>
              <a:path w="5442483" h="133223">
                <a:moveTo>
                  <a:pt x="6350" y="126873"/>
                </a:moveTo>
                <a:lnTo>
                  <a:pt x="5297704" y="126873"/>
                </a:lnTo>
                <a:lnTo>
                  <a:pt x="5436134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6964045" y="2514600"/>
            <a:ext cx="12700" cy="375158"/>
          </a:xfrm>
          <a:custGeom>
            <a:avLst/>
            <a:gdLst/>
            <a:ahLst/>
            <a:cxnLst/>
            <a:rect l="l" t="t" r="r" b="b"/>
            <a:pathLst>
              <a:path w="12700" h="375158">
                <a:moveTo>
                  <a:pt x="6350" y="6350"/>
                </a:moveTo>
                <a:lnTo>
                  <a:pt x="6350" y="36880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3801491" y="2887346"/>
            <a:ext cx="12700" cy="325755"/>
          </a:xfrm>
          <a:custGeom>
            <a:avLst/>
            <a:gdLst/>
            <a:ahLst/>
            <a:cxnLst/>
            <a:rect l="l" t="t" r="r" b="b"/>
            <a:pathLst>
              <a:path w="12700" h="325755">
                <a:moveTo>
                  <a:pt x="6350" y="6350"/>
                </a:moveTo>
                <a:lnTo>
                  <a:pt x="6350" y="31940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8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783" y="2496794"/>
            <a:ext cx="1465326" cy="501802"/>
          </a:xfrm>
          <a:prstGeom prst="rect">
            <a:avLst/>
          </a:prstGeom>
        </p:spPr>
      </p:pic>
      <p:sp>
        <p:nvSpPr>
          <p:cNvPr id="349" name="object 349"/>
          <p:cNvSpPr/>
          <p:nvPr/>
        </p:nvSpPr>
        <p:spPr>
          <a:xfrm>
            <a:off x="5658740" y="2532736"/>
            <a:ext cx="1304417" cy="363245"/>
          </a:xfrm>
          <a:custGeom>
            <a:avLst/>
            <a:gdLst/>
            <a:ahLst/>
            <a:cxnLst/>
            <a:rect l="l" t="t" r="r" b="b"/>
            <a:pathLst>
              <a:path w="1304417" h="363245">
                <a:moveTo>
                  <a:pt x="0" y="363246"/>
                </a:moveTo>
                <a:lnTo>
                  <a:pt x="0" y="0"/>
                </a:lnTo>
                <a:lnTo>
                  <a:pt x="1304417" y="0"/>
                </a:lnTo>
                <a:lnTo>
                  <a:pt x="1304417" y="363246"/>
                </a:lnTo>
                <a:lnTo>
                  <a:pt x="0" y="363246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6963157" y="2412239"/>
            <a:ext cx="139319" cy="482981"/>
          </a:xfrm>
          <a:custGeom>
            <a:avLst/>
            <a:gdLst/>
            <a:ahLst/>
            <a:cxnLst/>
            <a:rect l="l" t="t" r="r" b="b"/>
            <a:pathLst>
              <a:path w="139319" h="482981">
                <a:moveTo>
                  <a:pt x="139319" y="0"/>
                </a:moveTo>
                <a:lnTo>
                  <a:pt x="0" y="120523"/>
                </a:lnTo>
                <a:lnTo>
                  <a:pt x="0" y="482981"/>
                </a:lnTo>
                <a:lnTo>
                  <a:pt x="139319" y="362458"/>
                </a:lnTo>
                <a:lnTo>
                  <a:pt x="139319" y="0"/>
                </a:lnTo>
                <a:close/>
              </a:path>
            </a:pathLst>
          </a:custGeom>
          <a:solidFill>
            <a:srgbClr val="CDA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5658740" y="2412239"/>
            <a:ext cx="1442847" cy="120523"/>
          </a:xfrm>
          <a:custGeom>
            <a:avLst/>
            <a:gdLst/>
            <a:ahLst/>
            <a:cxnLst/>
            <a:rect l="l" t="t" r="r" b="b"/>
            <a:pathLst>
              <a:path w="1442847" h="120523">
                <a:moveTo>
                  <a:pt x="1442847" y="0"/>
                </a:moveTo>
                <a:lnTo>
                  <a:pt x="138430" y="0"/>
                </a:lnTo>
                <a:lnTo>
                  <a:pt x="0" y="120523"/>
                </a:lnTo>
                <a:lnTo>
                  <a:pt x="1303528" y="120523"/>
                </a:lnTo>
                <a:lnTo>
                  <a:pt x="1442847" y="0"/>
                </a:lnTo>
                <a:close/>
              </a:path>
            </a:pathLst>
          </a:custGeom>
          <a:solidFill>
            <a:srgbClr val="FFD53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5652390" y="2405889"/>
            <a:ext cx="1455547" cy="495681"/>
          </a:xfrm>
          <a:custGeom>
            <a:avLst/>
            <a:gdLst/>
            <a:ahLst/>
            <a:cxnLst/>
            <a:rect l="l" t="t" r="r" b="b"/>
            <a:pathLst>
              <a:path w="1455547" h="495681">
                <a:moveTo>
                  <a:pt x="6350" y="126873"/>
                </a:moveTo>
                <a:lnTo>
                  <a:pt x="144780" y="6350"/>
                </a:lnTo>
                <a:lnTo>
                  <a:pt x="1449197" y="6350"/>
                </a:lnTo>
                <a:lnTo>
                  <a:pt x="1449197" y="368808"/>
                </a:lnTo>
                <a:lnTo>
                  <a:pt x="1309878" y="489331"/>
                </a:lnTo>
                <a:lnTo>
                  <a:pt x="6350" y="489331"/>
                </a:lnTo>
                <a:lnTo>
                  <a:pt x="6350" y="12687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5652390" y="2405889"/>
            <a:ext cx="1455547" cy="133223"/>
          </a:xfrm>
          <a:custGeom>
            <a:avLst/>
            <a:gdLst/>
            <a:ahLst/>
            <a:cxnLst/>
            <a:rect l="l" t="t" r="r" b="b"/>
            <a:pathLst>
              <a:path w="1455547" h="133223">
                <a:moveTo>
                  <a:pt x="6350" y="126873"/>
                </a:moveTo>
                <a:lnTo>
                  <a:pt x="1309878" y="126873"/>
                </a:lnTo>
                <a:lnTo>
                  <a:pt x="1449197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6956806" y="2526411"/>
            <a:ext cx="12700" cy="375158"/>
          </a:xfrm>
          <a:custGeom>
            <a:avLst/>
            <a:gdLst/>
            <a:ahLst/>
            <a:cxnLst/>
            <a:rect l="l" t="t" r="r" b="b"/>
            <a:pathLst>
              <a:path w="12700" h="375158">
                <a:moveTo>
                  <a:pt x="6350" y="6350"/>
                </a:moveTo>
                <a:lnTo>
                  <a:pt x="6350" y="36880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84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770" y="1341260"/>
            <a:ext cx="4313301" cy="533895"/>
          </a:xfrm>
          <a:prstGeom prst="rect">
            <a:avLst/>
          </a:prstGeom>
        </p:spPr>
      </p:pic>
      <p:sp>
        <p:nvSpPr>
          <p:cNvPr id="355" name="object 355"/>
          <p:cNvSpPr/>
          <p:nvPr/>
        </p:nvSpPr>
        <p:spPr>
          <a:xfrm>
            <a:off x="9946006" y="1257555"/>
            <a:ext cx="147447" cy="512699"/>
          </a:xfrm>
          <a:custGeom>
            <a:avLst/>
            <a:gdLst/>
            <a:ahLst/>
            <a:cxnLst/>
            <a:rect l="l" t="t" r="r" b="b"/>
            <a:pathLst>
              <a:path w="147447" h="512699">
                <a:moveTo>
                  <a:pt x="147447" y="0"/>
                </a:moveTo>
                <a:lnTo>
                  <a:pt x="0" y="128270"/>
                </a:lnTo>
                <a:lnTo>
                  <a:pt x="0" y="512699"/>
                </a:lnTo>
                <a:lnTo>
                  <a:pt x="147447" y="384302"/>
                </a:lnTo>
                <a:lnTo>
                  <a:pt x="147447" y="0"/>
                </a:lnTo>
                <a:close/>
              </a:path>
            </a:pathLst>
          </a:custGeom>
          <a:solidFill>
            <a:srgbClr val="CD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5802631" y="1257554"/>
            <a:ext cx="4289933" cy="128270"/>
          </a:xfrm>
          <a:custGeom>
            <a:avLst/>
            <a:gdLst/>
            <a:ahLst/>
            <a:cxnLst/>
            <a:rect l="l" t="t" r="r" b="b"/>
            <a:pathLst>
              <a:path w="4289933" h="128270">
                <a:moveTo>
                  <a:pt x="4289933" y="0"/>
                </a:moveTo>
                <a:lnTo>
                  <a:pt x="146558" y="0"/>
                </a:lnTo>
                <a:lnTo>
                  <a:pt x="0" y="128270"/>
                </a:lnTo>
                <a:lnTo>
                  <a:pt x="4142486" y="128270"/>
                </a:lnTo>
                <a:lnTo>
                  <a:pt x="4289933" y="0"/>
                </a:lnTo>
                <a:close/>
              </a:path>
            </a:pathLst>
          </a:custGeom>
          <a:solidFill>
            <a:srgbClr val="FF313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5796281" y="1251205"/>
            <a:ext cx="4302633" cy="525399"/>
          </a:xfrm>
          <a:custGeom>
            <a:avLst/>
            <a:gdLst/>
            <a:ahLst/>
            <a:cxnLst/>
            <a:rect l="l" t="t" r="r" b="b"/>
            <a:pathLst>
              <a:path w="4302633" h="525399">
                <a:moveTo>
                  <a:pt x="6350" y="134620"/>
                </a:moveTo>
                <a:lnTo>
                  <a:pt x="152908" y="6350"/>
                </a:lnTo>
                <a:lnTo>
                  <a:pt x="4296283" y="6350"/>
                </a:lnTo>
                <a:lnTo>
                  <a:pt x="4296283" y="390652"/>
                </a:lnTo>
                <a:lnTo>
                  <a:pt x="4148836" y="519049"/>
                </a:lnTo>
                <a:lnTo>
                  <a:pt x="6350" y="519049"/>
                </a:lnTo>
                <a:lnTo>
                  <a:pt x="6350" y="13462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5796281" y="1251204"/>
            <a:ext cx="4302633" cy="140970"/>
          </a:xfrm>
          <a:custGeom>
            <a:avLst/>
            <a:gdLst/>
            <a:ahLst/>
            <a:cxnLst/>
            <a:rect l="l" t="t" r="r" b="b"/>
            <a:pathLst>
              <a:path w="4302633" h="140970">
                <a:moveTo>
                  <a:pt x="6350" y="134620"/>
                </a:moveTo>
                <a:lnTo>
                  <a:pt x="4148836" y="134620"/>
                </a:lnTo>
                <a:lnTo>
                  <a:pt x="4296283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9939655" y="1379475"/>
            <a:ext cx="12700" cy="397129"/>
          </a:xfrm>
          <a:custGeom>
            <a:avLst/>
            <a:gdLst/>
            <a:ahLst/>
            <a:cxnLst/>
            <a:rect l="l" t="t" r="r" b="b"/>
            <a:pathLst>
              <a:path w="12700" h="397129">
                <a:moveTo>
                  <a:pt x="6350" y="6350"/>
                </a:moveTo>
                <a:lnTo>
                  <a:pt x="6350" y="39077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7398258" y="1821181"/>
            <a:ext cx="107950" cy="1886585"/>
          </a:xfrm>
          <a:custGeom>
            <a:avLst/>
            <a:gdLst/>
            <a:ahLst/>
            <a:cxnLst/>
            <a:rect l="l" t="t" r="r" b="b"/>
            <a:pathLst>
              <a:path w="107950" h="1886585">
                <a:moveTo>
                  <a:pt x="44958" y="1792732"/>
                </a:moveTo>
                <a:lnTo>
                  <a:pt x="0" y="1792732"/>
                </a:lnTo>
                <a:lnTo>
                  <a:pt x="53975" y="1886585"/>
                </a:lnTo>
                <a:lnTo>
                  <a:pt x="98933" y="1808353"/>
                </a:lnTo>
                <a:lnTo>
                  <a:pt x="44958" y="1808353"/>
                </a:lnTo>
                <a:lnTo>
                  <a:pt x="44958" y="1792732"/>
                </a:lnTo>
                <a:close/>
                <a:moveTo>
                  <a:pt x="62992" y="0"/>
                </a:moveTo>
                <a:lnTo>
                  <a:pt x="44958" y="0"/>
                </a:lnTo>
                <a:lnTo>
                  <a:pt x="44958" y="1808353"/>
                </a:lnTo>
                <a:lnTo>
                  <a:pt x="62992" y="1808353"/>
                </a:lnTo>
                <a:lnTo>
                  <a:pt x="62992" y="0"/>
                </a:lnTo>
                <a:close/>
                <a:moveTo>
                  <a:pt x="107950" y="1792732"/>
                </a:moveTo>
                <a:lnTo>
                  <a:pt x="62992" y="1792732"/>
                </a:lnTo>
                <a:lnTo>
                  <a:pt x="62992" y="1808353"/>
                </a:lnTo>
                <a:lnTo>
                  <a:pt x="98933" y="1808353"/>
                </a:lnTo>
                <a:lnTo>
                  <a:pt x="107950" y="17927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85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056" y="2542032"/>
            <a:ext cx="4700016" cy="304800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2353360" y="2602865"/>
            <a:ext cx="197297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FFFFFF"/>
                </a:solidFill>
                <a:latin typeface="Arial"/>
                <a:cs typeface="Arial"/>
              </a:rPr>
              <a:t>Segment Register (16 bits)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874387" y="2557352"/>
            <a:ext cx="463268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0 0 0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512943" y="2557352"/>
            <a:ext cx="115096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1" name="object 361"/>
          <p:cNvSpPr/>
          <p:nvPr/>
        </p:nvSpPr>
        <p:spPr>
          <a:xfrm>
            <a:off x="4434332" y="5502859"/>
            <a:ext cx="5312918" cy="407086"/>
          </a:xfrm>
          <a:custGeom>
            <a:avLst/>
            <a:gdLst/>
            <a:ahLst/>
            <a:cxnLst/>
            <a:rect l="l" t="t" r="r" b="b"/>
            <a:pathLst>
              <a:path w="5312918" h="407086">
                <a:moveTo>
                  <a:pt x="0" y="407086"/>
                </a:moveTo>
                <a:lnTo>
                  <a:pt x="0" y="0"/>
                </a:lnTo>
                <a:lnTo>
                  <a:pt x="5312918" y="0"/>
                </a:lnTo>
                <a:lnTo>
                  <a:pt x="5312918" y="407086"/>
                </a:lnTo>
                <a:lnTo>
                  <a:pt x="0" y="4070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86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4840" y="5503164"/>
            <a:ext cx="5312664" cy="40690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4700651" y="5595061"/>
            <a:ext cx="195765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FFFFFF"/>
                </a:solidFill>
                <a:latin typeface="Arial"/>
                <a:cs typeface="Arial"/>
              </a:rPr>
              <a:t>Physical Address (20 Bits)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2" name="object 362"/>
          <p:cNvSpPr/>
          <p:nvPr/>
        </p:nvSpPr>
        <p:spPr>
          <a:xfrm>
            <a:off x="6247639" y="3883178"/>
            <a:ext cx="1333119" cy="728827"/>
          </a:xfrm>
          <a:custGeom>
            <a:avLst/>
            <a:gdLst/>
            <a:ahLst/>
            <a:cxnLst/>
            <a:rect l="l" t="t" r="r" b="b"/>
            <a:pathLst>
              <a:path w="1333119" h="728827">
                <a:moveTo>
                  <a:pt x="0" y="728828"/>
                </a:moveTo>
                <a:lnTo>
                  <a:pt x="0" y="0"/>
                </a:lnTo>
                <a:lnTo>
                  <a:pt x="1333119" y="0"/>
                </a:lnTo>
                <a:lnTo>
                  <a:pt x="1333119" y="728828"/>
                </a:lnTo>
                <a:lnTo>
                  <a:pt x="0" y="72882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87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883152"/>
            <a:ext cx="1331976" cy="728472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6328538" y="3956051"/>
            <a:ext cx="68768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pc="10" dirty="0">
                <a:solidFill>
                  <a:srgbClr val="FFFFFF"/>
                </a:solidFill>
                <a:latin typeface="Verdana"/>
                <a:cs typeface="Verdana"/>
              </a:rPr>
              <a:t>Adder</a:t>
            </a:r>
            <a:endParaRPr>
              <a:latin typeface="Verdana"/>
              <a:cs typeface="Verdana"/>
            </a:endParaRPr>
          </a:p>
        </p:txBody>
      </p:sp>
      <p:sp>
        <p:nvSpPr>
          <p:cNvPr id="363" name="object 363"/>
          <p:cNvSpPr/>
          <p:nvPr/>
        </p:nvSpPr>
        <p:spPr>
          <a:xfrm>
            <a:off x="5802630" y="1385088"/>
            <a:ext cx="4134358" cy="385165"/>
          </a:xfrm>
          <a:custGeom>
            <a:avLst/>
            <a:gdLst/>
            <a:ahLst/>
            <a:cxnLst/>
            <a:rect l="l" t="t" r="r" b="b"/>
            <a:pathLst>
              <a:path w="4134358" h="385165">
                <a:moveTo>
                  <a:pt x="0" y="385166"/>
                </a:moveTo>
                <a:lnTo>
                  <a:pt x="0" y="0"/>
                </a:lnTo>
                <a:lnTo>
                  <a:pt x="4134358" y="0"/>
                </a:lnTo>
                <a:lnTo>
                  <a:pt x="4134358" y="385166"/>
                </a:lnTo>
                <a:lnTo>
                  <a:pt x="0" y="38516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88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392" y="1385316"/>
            <a:ext cx="4133088" cy="385572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6397118" y="1496060"/>
            <a:ext cx="155061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FFFFFF"/>
                </a:solidFill>
                <a:latin typeface="Arial"/>
                <a:cs typeface="Arial"/>
              </a:rPr>
              <a:t>Offset Value (16 bits)</a:t>
            </a:r>
            <a:endParaRPr sz="1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001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42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38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64" name="object 364"/>
          <p:cNvSpPr/>
          <p:nvPr/>
        </p:nvSpPr>
        <p:spPr>
          <a:xfrm>
            <a:off x="8362315" y="5013072"/>
            <a:ext cx="6350" cy="748665"/>
          </a:xfrm>
          <a:custGeom>
            <a:avLst/>
            <a:gdLst/>
            <a:ahLst/>
            <a:cxnLst/>
            <a:rect l="l" t="t" r="r" b="b"/>
            <a:pathLst>
              <a:path w="6350" h="748665">
                <a:moveTo>
                  <a:pt x="3175" y="3175"/>
                </a:moveTo>
                <a:lnTo>
                  <a:pt x="3175" y="745490"/>
                </a:lnTo>
              </a:path>
            </a:pathLst>
          </a:custGeom>
          <a:ln w="6350">
            <a:solidFill>
              <a:srgbClr val="CC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22300"/>
            <a:ext cx="450552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 : Memory Access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206753" y="1284795"/>
            <a:ext cx="4006161" cy="2308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latin typeface="Arial"/>
                <a:cs typeface="Arial"/>
              </a:rPr>
              <a:t>20 Address lines </a:t>
            </a:r>
            <a:r>
              <a:rPr sz="1500" spc="10" dirty="0">
                <a:latin typeface="Arial"/>
                <a:cs typeface="Arial"/>
              </a:rPr>
              <a:t>  </a:t>
            </a:r>
            <a:r>
              <a:rPr sz="1500" b="1" spc="10" dirty="0">
                <a:latin typeface="Arial"/>
                <a:cs typeface="Arial"/>
              </a:rPr>
              <a:t>8086 can address up to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206752" y="1514919"/>
            <a:ext cx="108684" cy="2308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342389" y="1514934"/>
            <a:ext cx="143629" cy="1538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000" b="1" spc="10" dirty="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565196" y="1514919"/>
            <a:ext cx="2051844" cy="2308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latin typeface="Arial"/>
                <a:cs typeface="Arial"/>
              </a:rPr>
              <a:t>= 1M bytes of memory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206753" y="1970595"/>
            <a:ext cx="4011291" cy="2308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latin typeface="Arial"/>
                <a:cs typeface="Arial"/>
              </a:rPr>
              <a:t>However, the largest register is only 16 bits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206752" y="2428176"/>
            <a:ext cx="4311886" cy="92333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latin typeface="Arial"/>
                <a:cs typeface="Arial"/>
              </a:rPr>
              <a:t>Physical Address will have to be calculated</a:t>
            </a:r>
            <a:endParaRPr sz="1500">
              <a:latin typeface="Arial"/>
              <a:cs typeface="Arial"/>
            </a:endParaRPr>
          </a:p>
          <a:p>
            <a:r>
              <a:rPr sz="1500" b="1" spc="10" dirty="0">
                <a:solidFill>
                  <a:srgbClr val="CC0066"/>
                </a:solidFill>
                <a:latin typeface="Arial"/>
                <a:cs typeface="Arial"/>
              </a:rPr>
              <a:t>Physical Address: Actual address of a byte in</a:t>
            </a:r>
            <a:endParaRPr sz="1500">
              <a:latin typeface="Arial"/>
              <a:cs typeface="Arial"/>
            </a:endParaRPr>
          </a:p>
          <a:p>
            <a:r>
              <a:rPr sz="1500" b="1" spc="10" dirty="0">
                <a:solidFill>
                  <a:srgbClr val="CC0066"/>
                </a:solidFill>
                <a:latin typeface="Arial"/>
                <a:cs typeface="Arial"/>
              </a:rPr>
              <a:t>memory. i.e. the value which goes out onto the</a:t>
            </a:r>
            <a:endParaRPr sz="1500">
              <a:latin typeface="Arial"/>
              <a:cs typeface="Arial"/>
            </a:endParaRPr>
          </a:p>
          <a:p>
            <a:r>
              <a:rPr sz="1500" b="1" spc="10" dirty="0">
                <a:solidFill>
                  <a:srgbClr val="CC0066"/>
                </a:solidFill>
                <a:latin typeface="Arial"/>
                <a:cs typeface="Arial"/>
              </a:rPr>
              <a:t>address bus.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206752" y="3568128"/>
            <a:ext cx="3968330" cy="2308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latin typeface="Arial"/>
                <a:cs typeface="Arial"/>
              </a:rPr>
              <a:t>Memory Address represented in the form –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206752" y="3796982"/>
            <a:ext cx="1094210" cy="2308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solidFill>
                  <a:srgbClr val="CC0066"/>
                </a:solidFill>
                <a:latin typeface="Arial"/>
                <a:cs typeface="Arial"/>
              </a:rPr>
              <a:t>Seg : Offset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653283" y="3796982"/>
            <a:ext cx="1561005" cy="2308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latin typeface="Arial"/>
                <a:cs typeface="Arial"/>
              </a:rPr>
              <a:t>(Eg - 89AB:F012)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2206753" y="4254182"/>
            <a:ext cx="4295087" cy="11541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latin typeface="Arial"/>
                <a:cs typeface="Arial"/>
              </a:rPr>
              <a:t>Each time the processor wants to  access</a:t>
            </a:r>
            <a:endParaRPr sz="1500">
              <a:latin typeface="Arial"/>
              <a:cs typeface="Arial"/>
            </a:endParaRPr>
          </a:p>
          <a:p>
            <a:r>
              <a:rPr sz="1500" b="1" spc="10" dirty="0">
                <a:latin typeface="Arial"/>
                <a:cs typeface="Arial"/>
              </a:rPr>
              <a:t>memory, it takes the contents of a segment</a:t>
            </a:r>
            <a:endParaRPr sz="1500">
              <a:latin typeface="Arial"/>
              <a:cs typeface="Arial"/>
            </a:endParaRPr>
          </a:p>
          <a:p>
            <a:r>
              <a:rPr sz="1500" b="1" spc="10" dirty="0">
                <a:latin typeface="Arial"/>
                <a:cs typeface="Arial"/>
              </a:rPr>
              <a:t>register, shifts it one hexadecimal place to the</a:t>
            </a:r>
            <a:endParaRPr sz="1500">
              <a:latin typeface="Arial"/>
              <a:cs typeface="Arial"/>
            </a:endParaRPr>
          </a:p>
          <a:p>
            <a:r>
              <a:rPr sz="1500" b="1" spc="10" dirty="0">
                <a:latin typeface="Arial"/>
                <a:cs typeface="Arial"/>
              </a:rPr>
              <a:t>left (same as multiplying by 16</a:t>
            </a:r>
            <a:r>
              <a:rPr sz="950" b="1" spc="10" dirty="0">
                <a:latin typeface="Arial"/>
                <a:cs typeface="Arial"/>
              </a:rPr>
              <a:t>10</a:t>
            </a:r>
            <a:r>
              <a:rPr sz="1500" b="1" spc="10" dirty="0">
                <a:latin typeface="Arial"/>
                <a:cs typeface="Arial"/>
              </a:rPr>
              <a:t>), then add the</a:t>
            </a:r>
            <a:endParaRPr sz="1500">
              <a:latin typeface="Arial"/>
              <a:cs typeface="Arial"/>
            </a:endParaRPr>
          </a:p>
          <a:p>
            <a:r>
              <a:rPr sz="1500" b="1" spc="10" dirty="0">
                <a:latin typeface="Arial"/>
                <a:cs typeface="Arial"/>
              </a:rPr>
              <a:t>required offset to form the 20- bit address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148841" y="5599633"/>
            <a:ext cx="174502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C0066"/>
                </a:solidFill>
                <a:latin typeface="Arial"/>
                <a:cs typeface="Arial"/>
              </a:rPr>
              <a:t>89AB : F012  </a:t>
            </a:r>
            <a:r>
              <a:rPr sz="1200" spc="10" dirty="0">
                <a:solidFill>
                  <a:srgbClr val="CC0066"/>
                </a:solidFill>
                <a:latin typeface="Arial"/>
                <a:cs typeface="Arial"/>
              </a:rPr>
              <a:t></a:t>
            </a:r>
            <a:r>
              <a:rPr sz="1200" b="1" spc="10" dirty="0">
                <a:solidFill>
                  <a:srgbClr val="CC0066"/>
                </a:solidFill>
                <a:latin typeface="Arial"/>
                <a:cs typeface="Arial"/>
              </a:rPr>
              <a:t>  89AB </a:t>
            </a:r>
            <a:r>
              <a:rPr sz="1200" spc="10" dirty="0">
                <a:solidFill>
                  <a:srgbClr val="CC0066"/>
                </a:solidFill>
                <a:latin typeface="Arial"/>
                <a:cs typeface="Arial"/>
              </a:rPr>
              <a:t>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726559" y="5599633"/>
            <a:ext cx="413510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C0066"/>
                </a:solidFill>
                <a:latin typeface="Arial"/>
                <a:cs typeface="Arial"/>
              </a:rPr>
              <a:t>89AB0 (Paragraph to byte </a:t>
            </a:r>
            <a:r>
              <a:rPr sz="1200" spc="10" dirty="0">
                <a:solidFill>
                  <a:srgbClr val="CC0066"/>
                </a:solidFill>
                <a:latin typeface="Arial"/>
                <a:cs typeface="Arial"/>
              </a:rPr>
              <a:t></a:t>
            </a:r>
            <a:r>
              <a:rPr sz="1200" b="1" spc="10" dirty="0">
                <a:solidFill>
                  <a:srgbClr val="CC0066"/>
                </a:solidFill>
                <a:latin typeface="Arial"/>
                <a:cs typeface="Arial"/>
              </a:rPr>
              <a:t> 89AB x 10 = 89AB0) F012 </a:t>
            </a:r>
            <a:r>
              <a:rPr sz="1200" spc="10" dirty="0">
                <a:solidFill>
                  <a:srgbClr val="CC0066"/>
                </a:solidFill>
                <a:latin typeface="Arial"/>
                <a:cs typeface="Arial"/>
              </a:rPr>
              <a:t>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4501007" y="5782513"/>
            <a:ext cx="713016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225551"/>
            <a:r>
              <a:rPr sz="1200" spc="10" dirty="0">
                <a:solidFill>
                  <a:srgbClr val="CC0066"/>
                </a:solidFill>
                <a:latin typeface="Arial"/>
                <a:cs typeface="Arial"/>
              </a:rPr>
              <a:t> </a:t>
            </a:r>
            <a:r>
              <a:rPr sz="1200" b="1" spc="10" dirty="0">
                <a:solidFill>
                  <a:srgbClr val="CC0066"/>
                </a:solidFill>
                <a:latin typeface="Arial"/>
                <a:cs typeface="Arial"/>
              </a:rPr>
              <a:t>0F012</a:t>
            </a:r>
            <a:endParaRPr sz="1200">
              <a:latin typeface="Arial"/>
              <a:cs typeface="Arial"/>
            </a:endParaRPr>
          </a:p>
          <a:p>
            <a:r>
              <a:rPr sz="1200" b="1" spc="10" dirty="0">
                <a:solidFill>
                  <a:srgbClr val="CC0066"/>
                </a:solidFill>
                <a:latin typeface="Arial"/>
                <a:cs typeface="Arial"/>
              </a:rPr>
              <a:t>+ 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555615" y="5782513"/>
            <a:ext cx="220669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C0066"/>
                </a:solidFill>
                <a:latin typeface="Arial"/>
                <a:cs typeface="Arial"/>
              </a:rPr>
              <a:t>(Offset is already in byte unit)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741799" y="6175118"/>
            <a:ext cx="265008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C0066"/>
                </a:solidFill>
                <a:latin typeface="Arial"/>
                <a:cs typeface="Arial"/>
              </a:rPr>
              <a:t>98AC2  (The absolute address)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9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1" y="1313192"/>
            <a:ext cx="126365" cy="133972"/>
          </a:xfrm>
          <a:prstGeom prst="rect">
            <a:avLst/>
          </a:prstGeom>
        </p:spPr>
      </p:pic>
      <p:pic>
        <p:nvPicPr>
          <p:cNvPr id="39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1" y="1999246"/>
            <a:ext cx="126365" cy="133972"/>
          </a:xfrm>
          <a:prstGeom prst="rect">
            <a:avLst/>
          </a:prstGeom>
        </p:spPr>
      </p:pic>
      <p:pic>
        <p:nvPicPr>
          <p:cNvPr id="3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1" y="2456446"/>
            <a:ext cx="126365" cy="133972"/>
          </a:xfrm>
          <a:prstGeom prst="rect">
            <a:avLst/>
          </a:prstGeom>
        </p:spPr>
      </p:pic>
      <p:pic>
        <p:nvPicPr>
          <p:cNvPr id="39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1" y="3596652"/>
            <a:ext cx="126365" cy="133972"/>
          </a:xfrm>
          <a:prstGeom prst="rect">
            <a:avLst/>
          </a:prstGeom>
        </p:spPr>
      </p:pic>
      <p:pic>
        <p:nvPicPr>
          <p:cNvPr id="39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1" y="4281564"/>
            <a:ext cx="126365" cy="133972"/>
          </a:xfrm>
          <a:prstGeom prst="rect">
            <a:avLst/>
          </a:prstGeom>
        </p:spPr>
      </p:pic>
      <p:pic>
        <p:nvPicPr>
          <p:cNvPr id="39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260" y="1237615"/>
            <a:ext cx="2465704" cy="2424430"/>
          </a:xfrm>
          <a:prstGeom prst="rect">
            <a:avLst/>
          </a:prstGeom>
        </p:spPr>
      </p:pic>
      <p:sp>
        <p:nvSpPr>
          <p:cNvPr id="365" name="object 365"/>
          <p:cNvSpPr/>
          <p:nvPr/>
        </p:nvSpPr>
        <p:spPr>
          <a:xfrm>
            <a:off x="8378190" y="4803522"/>
            <a:ext cx="1808480" cy="427355"/>
          </a:xfrm>
          <a:custGeom>
            <a:avLst/>
            <a:gdLst/>
            <a:ahLst/>
            <a:cxnLst/>
            <a:rect l="l" t="t" r="r" b="b"/>
            <a:pathLst>
              <a:path w="1808480" h="427355">
                <a:moveTo>
                  <a:pt x="0" y="427355"/>
                </a:moveTo>
                <a:lnTo>
                  <a:pt x="0" y="0"/>
                </a:lnTo>
                <a:lnTo>
                  <a:pt x="1808480" y="0"/>
                </a:lnTo>
                <a:lnTo>
                  <a:pt x="1808480" y="427355"/>
                </a:lnTo>
                <a:lnTo>
                  <a:pt x="0" y="42735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8375015" y="4800347"/>
            <a:ext cx="1814830" cy="433705"/>
          </a:xfrm>
          <a:custGeom>
            <a:avLst/>
            <a:gdLst/>
            <a:ahLst/>
            <a:cxnLst/>
            <a:rect l="l" t="t" r="r" b="b"/>
            <a:pathLst>
              <a:path w="1814830" h="433705">
                <a:moveTo>
                  <a:pt x="3175" y="430530"/>
                </a:moveTo>
                <a:lnTo>
                  <a:pt x="3175" y="3175"/>
                </a:lnTo>
                <a:lnTo>
                  <a:pt x="1811655" y="3175"/>
                </a:lnTo>
                <a:lnTo>
                  <a:pt x="1811655" y="430530"/>
                </a:lnTo>
                <a:lnTo>
                  <a:pt x="3175" y="430530"/>
                </a:lnTo>
                <a:close/>
              </a:path>
            </a:pathLst>
          </a:custGeom>
          <a:ln w="6350">
            <a:solidFill>
              <a:srgbClr val="CC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8526526" y="4832731"/>
            <a:ext cx="1571802" cy="36789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327659"/>
            <a:r>
              <a:rPr sz="1200" spc="10" dirty="0">
                <a:latin typeface="Verdana"/>
                <a:cs typeface="Verdana"/>
              </a:rPr>
              <a:t>16 bytes of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contiguous memory</a:t>
            </a:r>
            <a:endParaRPr sz="12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0176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43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39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254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212216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22300"/>
            <a:ext cx="450552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 : Memory Access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206752" y="1286320"/>
            <a:ext cx="4385944" cy="4616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latin typeface="Arial"/>
                <a:cs typeface="Arial"/>
              </a:rPr>
              <a:t>To access memory we use these four registers:</a:t>
            </a:r>
            <a:endParaRPr sz="1500">
              <a:latin typeface="Arial"/>
              <a:cs typeface="Arial"/>
            </a:endParaRPr>
          </a:p>
          <a:p>
            <a:r>
              <a:rPr sz="1500" b="1" spc="10" dirty="0">
                <a:solidFill>
                  <a:srgbClr val="CC0066"/>
                </a:solidFill>
                <a:latin typeface="Arial"/>
                <a:cs typeface="Arial"/>
              </a:rPr>
              <a:t>SI, DI, BP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453630" y="1286319"/>
            <a:ext cx="324448" cy="2308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solidFill>
                  <a:srgbClr val="CC0066"/>
                </a:solidFill>
                <a:latin typeface="Arial"/>
                <a:cs typeface="Arial"/>
              </a:rPr>
              <a:t>BX,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206753" y="1970596"/>
            <a:ext cx="4524315" cy="6924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latin typeface="Arial"/>
                <a:cs typeface="Arial"/>
              </a:rPr>
              <a:t>Combining these registers inside [ ] symbols, we</a:t>
            </a:r>
            <a:endParaRPr sz="1500">
              <a:latin typeface="Arial"/>
              <a:cs typeface="Arial"/>
            </a:endParaRPr>
          </a:p>
          <a:p>
            <a:r>
              <a:rPr sz="1500" b="1" spc="10" dirty="0">
                <a:latin typeface="Arial"/>
                <a:cs typeface="Arial"/>
              </a:rPr>
              <a:t>can get different memory locations (</a:t>
            </a:r>
            <a:r>
              <a:rPr sz="1500" b="1" spc="10" dirty="0">
                <a:solidFill>
                  <a:srgbClr val="CC0066"/>
                </a:solidFill>
                <a:latin typeface="Arial"/>
                <a:cs typeface="Arial"/>
              </a:rPr>
              <a:t>Effective</a:t>
            </a:r>
            <a:endParaRPr sz="1500">
              <a:latin typeface="Arial"/>
              <a:cs typeface="Arial"/>
            </a:endParaRPr>
          </a:p>
          <a:p>
            <a:r>
              <a:rPr sz="1500" b="1" spc="10" dirty="0">
                <a:solidFill>
                  <a:srgbClr val="CC0066"/>
                </a:solidFill>
                <a:latin typeface="Arial"/>
                <a:cs typeface="Arial"/>
              </a:rPr>
              <a:t>Address, EA</a:t>
            </a:r>
            <a:r>
              <a:rPr sz="1500" b="1" spc="10" dirty="0">
                <a:latin typeface="Arial"/>
                <a:cs typeface="Arial"/>
              </a:rPr>
              <a:t>)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206753" y="2885376"/>
            <a:ext cx="2355453" cy="2308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00" b="1" spc="10" dirty="0">
                <a:latin typeface="Arial"/>
                <a:cs typeface="Arial"/>
              </a:rPr>
              <a:t>Supported combinations: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331721" y="3390643"/>
            <a:ext cx="907621" cy="8617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Verdana"/>
                <a:cs typeface="Verdana"/>
              </a:rPr>
              <a:t>[BX + SI]</a:t>
            </a:r>
            <a:endParaRPr sz="1400">
              <a:latin typeface="Verdana"/>
              <a:cs typeface="Verdana"/>
            </a:endParaRPr>
          </a:p>
          <a:p>
            <a:r>
              <a:rPr sz="1400" spc="10" dirty="0">
                <a:latin typeface="Verdana"/>
                <a:cs typeface="Verdana"/>
              </a:rPr>
              <a:t>[BX + DI]</a:t>
            </a:r>
            <a:endParaRPr sz="1400">
              <a:latin typeface="Verdana"/>
              <a:cs typeface="Verdana"/>
            </a:endParaRPr>
          </a:p>
          <a:p>
            <a:r>
              <a:rPr sz="1400" spc="10" dirty="0">
                <a:latin typeface="Verdana"/>
                <a:cs typeface="Verdana"/>
              </a:rPr>
              <a:t>[BP + SI]</a:t>
            </a:r>
            <a:endParaRPr sz="1400">
              <a:latin typeface="Verdana"/>
              <a:cs typeface="Verdana"/>
            </a:endParaRPr>
          </a:p>
          <a:p>
            <a:r>
              <a:rPr sz="1400" spc="10" dirty="0">
                <a:latin typeface="Verdana"/>
                <a:cs typeface="Verdana"/>
              </a:rPr>
              <a:t>[BP + DI]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721863" y="3491227"/>
            <a:ext cx="2802027" cy="64953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Verdana"/>
                <a:cs typeface="Verdana"/>
              </a:rPr>
              <a:t>[SI]</a:t>
            </a:r>
            <a:endParaRPr sz="1400">
              <a:latin typeface="Verdana"/>
              <a:cs typeface="Verdana"/>
            </a:endParaRPr>
          </a:p>
          <a:p>
            <a:r>
              <a:rPr sz="1400" spc="10" dirty="0">
                <a:latin typeface="Verdana"/>
                <a:cs typeface="Verdana"/>
              </a:rPr>
              <a:t>[DI]</a:t>
            </a:r>
            <a:endParaRPr sz="1400">
              <a:latin typeface="Verdana"/>
              <a:cs typeface="Verdana"/>
            </a:endParaRPr>
          </a:p>
          <a:p>
            <a:r>
              <a:rPr sz="1370" spc="10" dirty="0">
                <a:latin typeface="Verdana"/>
                <a:cs typeface="Verdana"/>
              </a:rPr>
              <a:t>d16 (variable offset only) [BX]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714109" y="3390644"/>
            <a:ext cx="3468898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Verdana"/>
                <a:cs typeface="Verdana"/>
              </a:rPr>
              <a:t>[BX + SI + d8] [BX + DI + d8] [BP +</a:t>
            </a:r>
            <a:endParaRPr sz="1400">
              <a:latin typeface="Verdana"/>
              <a:cs typeface="Verdana"/>
            </a:endParaRPr>
          </a:p>
          <a:p>
            <a:r>
              <a:rPr sz="1400" spc="10" dirty="0">
                <a:latin typeface="Verdana"/>
                <a:cs typeface="Verdana"/>
              </a:rPr>
              <a:t>SI + d8] [BP + DI + d8]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67" name="object 367"/>
          <p:cNvSpPr/>
          <p:nvPr/>
        </p:nvSpPr>
        <p:spPr>
          <a:xfrm>
            <a:off x="2223516" y="3272662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2223516" y="3272662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2235708" y="3272662"/>
            <a:ext cx="1377950" cy="12192"/>
          </a:xfrm>
          <a:custGeom>
            <a:avLst/>
            <a:gdLst/>
            <a:ahLst/>
            <a:cxnLst/>
            <a:rect l="l" t="t" r="r" b="b"/>
            <a:pathLst>
              <a:path w="1377950" h="12192">
                <a:moveTo>
                  <a:pt x="0" y="12193"/>
                </a:moveTo>
                <a:lnTo>
                  <a:pt x="0" y="0"/>
                </a:lnTo>
                <a:lnTo>
                  <a:pt x="1377950" y="0"/>
                </a:lnTo>
                <a:lnTo>
                  <a:pt x="1377950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3613658" y="3272662"/>
            <a:ext cx="12191" cy="12192"/>
          </a:xfrm>
          <a:custGeom>
            <a:avLst/>
            <a:gdLst/>
            <a:ahLst/>
            <a:cxnLst/>
            <a:rect l="l" t="t" r="r" b="b"/>
            <a:pathLst>
              <a:path w="12191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3625851" y="3272662"/>
            <a:ext cx="2980055" cy="12192"/>
          </a:xfrm>
          <a:custGeom>
            <a:avLst/>
            <a:gdLst/>
            <a:ahLst/>
            <a:cxnLst/>
            <a:rect l="l" t="t" r="r" b="b"/>
            <a:pathLst>
              <a:path w="2980055" h="12192">
                <a:moveTo>
                  <a:pt x="0" y="12193"/>
                </a:moveTo>
                <a:lnTo>
                  <a:pt x="0" y="0"/>
                </a:lnTo>
                <a:lnTo>
                  <a:pt x="2980055" y="0"/>
                </a:lnTo>
                <a:lnTo>
                  <a:pt x="2980055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6605905" y="3272662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6618097" y="3272662"/>
            <a:ext cx="3760342" cy="12192"/>
          </a:xfrm>
          <a:custGeom>
            <a:avLst/>
            <a:gdLst/>
            <a:ahLst/>
            <a:cxnLst/>
            <a:rect l="l" t="t" r="r" b="b"/>
            <a:pathLst>
              <a:path w="3760342" h="12192">
                <a:moveTo>
                  <a:pt x="0" y="12193"/>
                </a:moveTo>
                <a:lnTo>
                  <a:pt x="0" y="0"/>
                </a:lnTo>
                <a:lnTo>
                  <a:pt x="3760342" y="0"/>
                </a:lnTo>
                <a:lnTo>
                  <a:pt x="376034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10378440" y="3272662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10378440" y="3272662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2223516" y="3284804"/>
            <a:ext cx="12192" cy="1166164"/>
          </a:xfrm>
          <a:custGeom>
            <a:avLst/>
            <a:gdLst/>
            <a:ahLst/>
            <a:cxnLst/>
            <a:rect l="l" t="t" r="r" b="b"/>
            <a:pathLst>
              <a:path w="12192" h="1166164">
                <a:moveTo>
                  <a:pt x="0" y="1166165"/>
                </a:moveTo>
                <a:lnTo>
                  <a:pt x="0" y="0"/>
                </a:lnTo>
                <a:lnTo>
                  <a:pt x="12192" y="0"/>
                </a:lnTo>
                <a:lnTo>
                  <a:pt x="12192" y="1166165"/>
                </a:lnTo>
                <a:lnTo>
                  <a:pt x="0" y="11661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3613658" y="3284804"/>
            <a:ext cx="12191" cy="1166164"/>
          </a:xfrm>
          <a:custGeom>
            <a:avLst/>
            <a:gdLst/>
            <a:ahLst/>
            <a:cxnLst/>
            <a:rect l="l" t="t" r="r" b="b"/>
            <a:pathLst>
              <a:path w="12191" h="1166164">
                <a:moveTo>
                  <a:pt x="0" y="1166165"/>
                </a:moveTo>
                <a:lnTo>
                  <a:pt x="0" y="0"/>
                </a:lnTo>
                <a:lnTo>
                  <a:pt x="12192" y="0"/>
                </a:lnTo>
                <a:lnTo>
                  <a:pt x="12192" y="1166165"/>
                </a:lnTo>
                <a:lnTo>
                  <a:pt x="0" y="11661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6605905" y="3284804"/>
            <a:ext cx="12192" cy="1166164"/>
          </a:xfrm>
          <a:custGeom>
            <a:avLst/>
            <a:gdLst/>
            <a:ahLst/>
            <a:cxnLst/>
            <a:rect l="l" t="t" r="r" b="b"/>
            <a:pathLst>
              <a:path w="12192" h="1166164">
                <a:moveTo>
                  <a:pt x="0" y="1166165"/>
                </a:moveTo>
                <a:lnTo>
                  <a:pt x="0" y="0"/>
                </a:lnTo>
                <a:lnTo>
                  <a:pt x="12192" y="0"/>
                </a:lnTo>
                <a:lnTo>
                  <a:pt x="12192" y="1166165"/>
                </a:lnTo>
                <a:lnTo>
                  <a:pt x="0" y="11661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10378440" y="3284804"/>
            <a:ext cx="12192" cy="1166164"/>
          </a:xfrm>
          <a:custGeom>
            <a:avLst/>
            <a:gdLst/>
            <a:ahLst/>
            <a:cxnLst/>
            <a:rect l="l" t="t" r="r" b="b"/>
            <a:pathLst>
              <a:path w="12192" h="1166164">
                <a:moveTo>
                  <a:pt x="0" y="1166165"/>
                </a:moveTo>
                <a:lnTo>
                  <a:pt x="0" y="0"/>
                </a:lnTo>
                <a:lnTo>
                  <a:pt x="12192" y="0"/>
                </a:lnTo>
                <a:lnTo>
                  <a:pt x="12192" y="1166165"/>
                </a:lnTo>
                <a:lnTo>
                  <a:pt x="0" y="11661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2331721" y="4764021"/>
            <a:ext cx="920445" cy="8617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Verdana"/>
                <a:cs typeface="Verdana"/>
              </a:rPr>
              <a:t>[SI + d8]</a:t>
            </a:r>
            <a:endParaRPr sz="1400">
              <a:latin typeface="Verdana"/>
              <a:cs typeface="Verdana"/>
            </a:endParaRPr>
          </a:p>
          <a:p>
            <a:r>
              <a:rPr sz="1400" spc="10" dirty="0">
                <a:latin typeface="Verdana"/>
                <a:cs typeface="Verdana"/>
              </a:rPr>
              <a:t>[DI + d8]</a:t>
            </a:r>
            <a:endParaRPr sz="1400">
              <a:latin typeface="Verdana"/>
              <a:cs typeface="Verdana"/>
            </a:endParaRPr>
          </a:p>
          <a:p>
            <a:r>
              <a:rPr sz="1400" spc="10" dirty="0">
                <a:latin typeface="Verdana"/>
                <a:cs typeface="Verdana"/>
              </a:rPr>
              <a:t>[BP + d8]</a:t>
            </a:r>
            <a:endParaRPr sz="1400">
              <a:latin typeface="Verdana"/>
              <a:cs typeface="Verdana"/>
            </a:endParaRPr>
          </a:p>
          <a:p>
            <a:r>
              <a:rPr sz="1400" spc="10" dirty="0">
                <a:latin typeface="Verdana"/>
                <a:cs typeface="Verdana"/>
              </a:rPr>
              <a:t>[BX + d8]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721863" y="4764022"/>
            <a:ext cx="1829401" cy="8569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Verdana"/>
                <a:cs typeface="Verdana"/>
              </a:rPr>
              <a:t>[BX + SI + d16]</a:t>
            </a:r>
            <a:endParaRPr sz="1400">
              <a:latin typeface="Verdana"/>
              <a:cs typeface="Verdana"/>
            </a:endParaRPr>
          </a:p>
          <a:p>
            <a:r>
              <a:rPr sz="1400" spc="10" dirty="0">
                <a:latin typeface="Verdana"/>
                <a:cs typeface="Verdana"/>
              </a:rPr>
              <a:t>[BX + DI + d16]</a:t>
            </a:r>
            <a:endParaRPr sz="1400">
              <a:latin typeface="Verdana"/>
              <a:cs typeface="Verdana"/>
            </a:endParaRPr>
          </a:p>
          <a:p>
            <a:r>
              <a:rPr sz="1370" spc="10" dirty="0">
                <a:latin typeface="Verdana"/>
                <a:cs typeface="Verdana"/>
              </a:rPr>
              <a:t>[BP + SI + d16] [BP</a:t>
            </a:r>
            <a:endParaRPr sz="1300">
              <a:latin typeface="Verdana"/>
              <a:cs typeface="Verdana"/>
            </a:endParaRPr>
          </a:p>
          <a:p>
            <a:r>
              <a:rPr sz="1400" spc="10" dirty="0">
                <a:latin typeface="Verdana"/>
                <a:cs typeface="Verdana"/>
              </a:rPr>
              <a:t>+ DI + d16]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714109" y="4764021"/>
            <a:ext cx="3238968" cy="4298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Verdana"/>
                <a:cs typeface="Verdana"/>
              </a:rPr>
              <a:t>[SI + d16] [DI + d16] [BP + d16]</a:t>
            </a:r>
            <a:endParaRPr sz="1400">
              <a:latin typeface="Verdana"/>
              <a:cs typeface="Verdana"/>
            </a:endParaRPr>
          </a:p>
          <a:p>
            <a:r>
              <a:rPr sz="1400" spc="10" dirty="0">
                <a:latin typeface="Verdana"/>
                <a:cs typeface="Verdana"/>
              </a:rPr>
              <a:t>[BX + d16]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80" name="object 380"/>
          <p:cNvSpPr/>
          <p:nvPr/>
        </p:nvSpPr>
        <p:spPr>
          <a:xfrm>
            <a:off x="2223516" y="445096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2235708" y="4450969"/>
            <a:ext cx="1377950" cy="12192"/>
          </a:xfrm>
          <a:custGeom>
            <a:avLst/>
            <a:gdLst/>
            <a:ahLst/>
            <a:cxnLst/>
            <a:rect l="l" t="t" r="r" b="b"/>
            <a:pathLst>
              <a:path w="1377950" h="12192">
                <a:moveTo>
                  <a:pt x="0" y="12192"/>
                </a:moveTo>
                <a:lnTo>
                  <a:pt x="0" y="0"/>
                </a:lnTo>
                <a:lnTo>
                  <a:pt x="1377950" y="0"/>
                </a:lnTo>
                <a:lnTo>
                  <a:pt x="137795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3613658" y="4450969"/>
            <a:ext cx="12191" cy="12192"/>
          </a:xfrm>
          <a:custGeom>
            <a:avLst/>
            <a:gdLst/>
            <a:ahLst/>
            <a:cxnLst/>
            <a:rect l="l" t="t" r="r" b="b"/>
            <a:pathLst>
              <a:path w="12191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3625851" y="4450969"/>
            <a:ext cx="2980055" cy="12192"/>
          </a:xfrm>
          <a:custGeom>
            <a:avLst/>
            <a:gdLst/>
            <a:ahLst/>
            <a:cxnLst/>
            <a:rect l="l" t="t" r="r" b="b"/>
            <a:pathLst>
              <a:path w="2980055" h="12192">
                <a:moveTo>
                  <a:pt x="0" y="12192"/>
                </a:moveTo>
                <a:lnTo>
                  <a:pt x="0" y="0"/>
                </a:lnTo>
                <a:lnTo>
                  <a:pt x="2980055" y="0"/>
                </a:lnTo>
                <a:lnTo>
                  <a:pt x="2980055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6605905" y="445096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6618097" y="4450969"/>
            <a:ext cx="3760342" cy="12192"/>
          </a:xfrm>
          <a:custGeom>
            <a:avLst/>
            <a:gdLst/>
            <a:ahLst/>
            <a:cxnLst/>
            <a:rect l="l" t="t" r="r" b="b"/>
            <a:pathLst>
              <a:path w="3760342" h="12192">
                <a:moveTo>
                  <a:pt x="0" y="12192"/>
                </a:moveTo>
                <a:lnTo>
                  <a:pt x="0" y="0"/>
                </a:lnTo>
                <a:lnTo>
                  <a:pt x="3760342" y="0"/>
                </a:lnTo>
                <a:lnTo>
                  <a:pt x="376034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10378440" y="445096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2223516" y="4463186"/>
            <a:ext cx="12192" cy="1240840"/>
          </a:xfrm>
          <a:custGeom>
            <a:avLst/>
            <a:gdLst/>
            <a:ahLst/>
            <a:cxnLst/>
            <a:rect l="l" t="t" r="r" b="b"/>
            <a:pathLst>
              <a:path w="12192" h="1240840">
                <a:moveTo>
                  <a:pt x="0" y="1240841"/>
                </a:moveTo>
                <a:lnTo>
                  <a:pt x="0" y="0"/>
                </a:lnTo>
                <a:lnTo>
                  <a:pt x="12192" y="0"/>
                </a:lnTo>
                <a:lnTo>
                  <a:pt x="12192" y="1240841"/>
                </a:lnTo>
                <a:lnTo>
                  <a:pt x="0" y="124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2223516" y="5704028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2223516" y="5704028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2235708" y="5704028"/>
            <a:ext cx="1377950" cy="12191"/>
          </a:xfrm>
          <a:custGeom>
            <a:avLst/>
            <a:gdLst/>
            <a:ahLst/>
            <a:cxnLst/>
            <a:rect l="l" t="t" r="r" b="b"/>
            <a:pathLst>
              <a:path w="1377950" h="12191">
                <a:moveTo>
                  <a:pt x="0" y="12192"/>
                </a:moveTo>
                <a:lnTo>
                  <a:pt x="0" y="0"/>
                </a:lnTo>
                <a:lnTo>
                  <a:pt x="1377950" y="0"/>
                </a:lnTo>
                <a:lnTo>
                  <a:pt x="1377950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3613658" y="4463186"/>
            <a:ext cx="12191" cy="1240840"/>
          </a:xfrm>
          <a:custGeom>
            <a:avLst/>
            <a:gdLst/>
            <a:ahLst/>
            <a:cxnLst/>
            <a:rect l="l" t="t" r="r" b="b"/>
            <a:pathLst>
              <a:path w="12191" h="1240840">
                <a:moveTo>
                  <a:pt x="0" y="1240841"/>
                </a:moveTo>
                <a:lnTo>
                  <a:pt x="0" y="0"/>
                </a:lnTo>
                <a:lnTo>
                  <a:pt x="12192" y="0"/>
                </a:lnTo>
                <a:lnTo>
                  <a:pt x="12192" y="1240841"/>
                </a:lnTo>
                <a:lnTo>
                  <a:pt x="0" y="124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3613658" y="5704028"/>
            <a:ext cx="12191" cy="12191"/>
          </a:xfrm>
          <a:custGeom>
            <a:avLst/>
            <a:gdLst/>
            <a:ahLst/>
            <a:cxnLst/>
            <a:rect l="l" t="t" r="r" b="b"/>
            <a:pathLst>
              <a:path w="12191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3625851" y="5704028"/>
            <a:ext cx="2980055" cy="12191"/>
          </a:xfrm>
          <a:custGeom>
            <a:avLst/>
            <a:gdLst/>
            <a:ahLst/>
            <a:cxnLst/>
            <a:rect l="l" t="t" r="r" b="b"/>
            <a:pathLst>
              <a:path w="2980055" h="12191">
                <a:moveTo>
                  <a:pt x="0" y="12192"/>
                </a:moveTo>
                <a:lnTo>
                  <a:pt x="0" y="0"/>
                </a:lnTo>
                <a:lnTo>
                  <a:pt x="2980055" y="0"/>
                </a:lnTo>
                <a:lnTo>
                  <a:pt x="2980055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6605905" y="4463186"/>
            <a:ext cx="12192" cy="1240840"/>
          </a:xfrm>
          <a:custGeom>
            <a:avLst/>
            <a:gdLst/>
            <a:ahLst/>
            <a:cxnLst/>
            <a:rect l="l" t="t" r="r" b="b"/>
            <a:pathLst>
              <a:path w="12192" h="1240840">
                <a:moveTo>
                  <a:pt x="0" y="1240841"/>
                </a:moveTo>
                <a:lnTo>
                  <a:pt x="0" y="0"/>
                </a:lnTo>
                <a:lnTo>
                  <a:pt x="12192" y="0"/>
                </a:lnTo>
                <a:lnTo>
                  <a:pt x="12192" y="1240841"/>
                </a:lnTo>
                <a:lnTo>
                  <a:pt x="0" y="124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6605905" y="5704028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396"/>
          <p:cNvSpPr/>
          <p:nvPr/>
        </p:nvSpPr>
        <p:spPr>
          <a:xfrm>
            <a:off x="6618097" y="5704028"/>
            <a:ext cx="3760342" cy="12191"/>
          </a:xfrm>
          <a:custGeom>
            <a:avLst/>
            <a:gdLst/>
            <a:ahLst/>
            <a:cxnLst/>
            <a:rect l="l" t="t" r="r" b="b"/>
            <a:pathLst>
              <a:path w="3760342" h="12191">
                <a:moveTo>
                  <a:pt x="0" y="12192"/>
                </a:moveTo>
                <a:lnTo>
                  <a:pt x="0" y="0"/>
                </a:lnTo>
                <a:lnTo>
                  <a:pt x="3760342" y="0"/>
                </a:lnTo>
                <a:lnTo>
                  <a:pt x="376034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10378440" y="4463186"/>
            <a:ext cx="12192" cy="1240840"/>
          </a:xfrm>
          <a:custGeom>
            <a:avLst/>
            <a:gdLst/>
            <a:ahLst/>
            <a:cxnLst/>
            <a:rect l="l" t="t" r="r" b="b"/>
            <a:pathLst>
              <a:path w="12192" h="1240840">
                <a:moveTo>
                  <a:pt x="0" y="1240841"/>
                </a:moveTo>
                <a:lnTo>
                  <a:pt x="0" y="0"/>
                </a:lnTo>
                <a:lnTo>
                  <a:pt x="12192" y="0"/>
                </a:lnTo>
                <a:lnTo>
                  <a:pt x="12192" y="1240841"/>
                </a:lnTo>
                <a:lnTo>
                  <a:pt x="0" y="124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10378440" y="5704028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10378440" y="5704028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235708" y="5921959"/>
            <a:ext cx="635812" cy="705612"/>
          </a:xfrm>
          <a:custGeom>
            <a:avLst/>
            <a:gdLst/>
            <a:ahLst/>
            <a:cxnLst/>
            <a:rect l="l" t="t" r="r" b="b"/>
            <a:pathLst>
              <a:path w="635812" h="705612">
                <a:moveTo>
                  <a:pt x="0" y="705612"/>
                </a:moveTo>
                <a:lnTo>
                  <a:pt x="0" y="0"/>
                </a:lnTo>
                <a:lnTo>
                  <a:pt x="635812" y="0"/>
                </a:lnTo>
                <a:lnTo>
                  <a:pt x="635812" y="705612"/>
                </a:lnTo>
                <a:lnTo>
                  <a:pt x="0" y="70561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708" y="5921959"/>
            <a:ext cx="635812" cy="254508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2327149" y="5978522"/>
            <a:ext cx="2526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BX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708" y="6176467"/>
            <a:ext cx="635812" cy="210312"/>
          </a:xfrm>
          <a:prstGeom prst="rect">
            <a:avLst/>
          </a:prstGeom>
        </p:spPr>
      </p:pic>
      <p:pic>
        <p:nvPicPr>
          <p:cNvPr id="1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708" y="6386779"/>
            <a:ext cx="635812" cy="216408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2327149" y="6405242"/>
            <a:ext cx="2526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BP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1" name="object 401"/>
          <p:cNvSpPr/>
          <p:nvPr/>
        </p:nvSpPr>
        <p:spPr>
          <a:xfrm>
            <a:off x="2883662" y="5921959"/>
            <a:ext cx="699516" cy="705612"/>
          </a:xfrm>
          <a:custGeom>
            <a:avLst/>
            <a:gdLst/>
            <a:ahLst/>
            <a:cxnLst/>
            <a:rect l="l" t="t" r="r" b="b"/>
            <a:pathLst>
              <a:path w="699516" h="705612">
                <a:moveTo>
                  <a:pt x="0" y="705612"/>
                </a:moveTo>
                <a:lnTo>
                  <a:pt x="0" y="0"/>
                </a:lnTo>
                <a:lnTo>
                  <a:pt x="699516" y="0"/>
                </a:lnTo>
                <a:lnTo>
                  <a:pt x="699516" y="705612"/>
                </a:lnTo>
                <a:lnTo>
                  <a:pt x="0" y="70561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662" y="5921959"/>
            <a:ext cx="699516" cy="254508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2975103" y="5978522"/>
            <a:ext cx="17248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SI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3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662" y="6176467"/>
            <a:ext cx="699516" cy="210312"/>
          </a:xfrm>
          <a:prstGeom prst="rect">
            <a:avLst/>
          </a:prstGeom>
        </p:spPr>
      </p:pic>
      <p:pic>
        <p:nvPicPr>
          <p:cNvPr id="402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662" y="6386779"/>
            <a:ext cx="699516" cy="216408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2975103" y="6405242"/>
            <a:ext cx="18210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DI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402"/>
          <p:cNvSpPr/>
          <p:nvPr/>
        </p:nvSpPr>
        <p:spPr>
          <a:xfrm>
            <a:off x="3596894" y="5921959"/>
            <a:ext cx="958900" cy="705612"/>
          </a:xfrm>
          <a:custGeom>
            <a:avLst/>
            <a:gdLst/>
            <a:ahLst/>
            <a:cxnLst/>
            <a:rect l="l" t="t" r="r" b="b"/>
            <a:pathLst>
              <a:path w="958900" h="705612">
                <a:moveTo>
                  <a:pt x="0" y="705612"/>
                </a:moveTo>
                <a:lnTo>
                  <a:pt x="0" y="0"/>
                </a:lnTo>
                <a:lnTo>
                  <a:pt x="958900" y="0"/>
                </a:lnTo>
                <a:lnTo>
                  <a:pt x="958900" y="705612"/>
                </a:lnTo>
                <a:lnTo>
                  <a:pt x="0" y="70561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03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894" y="5921959"/>
            <a:ext cx="958900" cy="251460"/>
          </a:xfrm>
          <a:prstGeom prst="rect">
            <a:avLst/>
          </a:prstGeom>
        </p:spPr>
      </p:pic>
      <p:pic>
        <p:nvPicPr>
          <p:cNvPr id="404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894" y="6173419"/>
            <a:ext cx="958900" cy="216408"/>
          </a:xfrm>
          <a:prstGeom prst="rect">
            <a:avLst/>
          </a:prstGeom>
        </p:spPr>
      </p:pic>
      <p:sp>
        <p:nvSpPr>
          <p:cNvPr id="26" name="text 1"/>
          <p:cNvSpPr txBox="1"/>
          <p:nvPr/>
        </p:nvSpPr>
        <p:spPr>
          <a:xfrm>
            <a:off x="3688335" y="6191882"/>
            <a:ext cx="52867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+ disp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403"/>
          <p:cNvSpPr/>
          <p:nvPr/>
        </p:nvSpPr>
        <p:spPr>
          <a:xfrm>
            <a:off x="2223516" y="5908244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404"/>
          <p:cNvSpPr/>
          <p:nvPr/>
        </p:nvSpPr>
        <p:spPr>
          <a:xfrm>
            <a:off x="2223516" y="5908244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2235708" y="5908244"/>
            <a:ext cx="635812" cy="12191"/>
          </a:xfrm>
          <a:custGeom>
            <a:avLst/>
            <a:gdLst/>
            <a:ahLst/>
            <a:cxnLst/>
            <a:rect l="l" t="t" r="r" b="b"/>
            <a:pathLst>
              <a:path w="635812" h="12191">
                <a:moveTo>
                  <a:pt x="0" y="12192"/>
                </a:moveTo>
                <a:lnTo>
                  <a:pt x="0" y="0"/>
                </a:lnTo>
                <a:lnTo>
                  <a:pt x="635812" y="0"/>
                </a:lnTo>
                <a:lnTo>
                  <a:pt x="63581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2871470" y="5908244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2883662" y="5908244"/>
            <a:ext cx="699516" cy="12191"/>
          </a:xfrm>
          <a:custGeom>
            <a:avLst/>
            <a:gdLst/>
            <a:ahLst/>
            <a:cxnLst/>
            <a:rect l="l" t="t" r="r" b="b"/>
            <a:pathLst>
              <a:path w="699516" h="12191">
                <a:moveTo>
                  <a:pt x="0" y="12192"/>
                </a:moveTo>
                <a:lnTo>
                  <a:pt x="0" y="0"/>
                </a:lnTo>
                <a:lnTo>
                  <a:pt x="699516" y="0"/>
                </a:lnTo>
                <a:lnTo>
                  <a:pt x="699516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3583178" y="5908244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3595370" y="5908244"/>
            <a:ext cx="960424" cy="12191"/>
          </a:xfrm>
          <a:custGeom>
            <a:avLst/>
            <a:gdLst/>
            <a:ahLst/>
            <a:cxnLst/>
            <a:rect l="l" t="t" r="r" b="b"/>
            <a:pathLst>
              <a:path w="960424" h="12191">
                <a:moveTo>
                  <a:pt x="0" y="12192"/>
                </a:moveTo>
                <a:lnTo>
                  <a:pt x="0" y="0"/>
                </a:lnTo>
                <a:lnTo>
                  <a:pt x="960424" y="0"/>
                </a:lnTo>
                <a:lnTo>
                  <a:pt x="960424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4555871" y="5908244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4555871" y="5908244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2223516" y="5920435"/>
            <a:ext cx="12192" cy="707136"/>
          </a:xfrm>
          <a:custGeom>
            <a:avLst/>
            <a:gdLst/>
            <a:ahLst/>
            <a:cxnLst/>
            <a:rect l="l" t="t" r="r" b="b"/>
            <a:pathLst>
              <a:path w="12192" h="707136">
                <a:moveTo>
                  <a:pt x="0" y="707136"/>
                </a:moveTo>
                <a:lnTo>
                  <a:pt x="0" y="0"/>
                </a:lnTo>
                <a:lnTo>
                  <a:pt x="12192" y="0"/>
                </a:lnTo>
                <a:lnTo>
                  <a:pt x="12192" y="707136"/>
                </a:lnTo>
                <a:lnTo>
                  <a:pt x="0" y="7071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2223516" y="6627571"/>
            <a:ext cx="648004" cy="38100"/>
          </a:xfrm>
          <a:custGeom>
            <a:avLst/>
            <a:gdLst/>
            <a:ahLst/>
            <a:cxnLst/>
            <a:rect l="l" t="t" r="r" b="b"/>
            <a:pathLst>
              <a:path w="648004" h="38100">
                <a:moveTo>
                  <a:pt x="0" y="38100"/>
                </a:moveTo>
                <a:lnTo>
                  <a:pt x="0" y="0"/>
                </a:lnTo>
                <a:lnTo>
                  <a:pt x="648004" y="0"/>
                </a:lnTo>
                <a:lnTo>
                  <a:pt x="648004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2871470" y="5920435"/>
            <a:ext cx="12192" cy="707136"/>
          </a:xfrm>
          <a:custGeom>
            <a:avLst/>
            <a:gdLst/>
            <a:ahLst/>
            <a:cxnLst/>
            <a:rect l="l" t="t" r="r" b="b"/>
            <a:pathLst>
              <a:path w="12192" h="707136">
                <a:moveTo>
                  <a:pt x="0" y="707136"/>
                </a:moveTo>
                <a:lnTo>
                  <a:pt x="0" y="0"/>
                </a:lnTo>
                <a:lnTo>
                  <a:pt x="12192" y="0"/>
                </a:lnTo>
                <a:lnTo>
                  <a:pt x="12192" y="707136"/>
                </a:lnTo>
                <a:lnTo>
                  <a:pt x="0" y="7071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2871470" y="662757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2909570" y="6627571"/>
            <a:ext cx="673608" cy="38100"/>
          </a:xfrm>
          <a:custGeom>
            <a:avLst/>
            <a:gdLst/>
            <a:ahLst/>
            <a:cxnLst/>
            <a:rect l="l" t="t" r="r" b="b"/>
            <a:pathLst>
              <a:path w="673608" h="38100">
                <a:moveTo>
                  <a:pt x="0" y="38100"/>
                </a:moveTo>
                <a:lnTo>
                  <a:pt x="0" y="0"/>
                </a:lnTo>
                <a:lnTo>
                  <a:pt x="673608" y="0"/>
                </a:lnTo>
                <a:lnTo>
                  <a:pt x="673608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3583178" y="5920435"/>
            <a:ext cx="12192" cy="707136"/>
          </a:xfrm>
          <a:custGeom>
            <a:avLst/>
            <a:gdLst/>
            <a:ahLst/>
            <a:cxnLst/>
            <a:rect l="l" t="t" r="r" b="b"/>
            <a:pathLst>
              <a:path w="12192" h="707136">
                <a:moveTo>
                  <a:pt x="0" y="707136"/>
                </a:moveTo>
                <a:lnTo>
                  <a:pt x="0" y="0"/>
                </a:lnTo>
                <a:lnTo>
                  <a:pt x="12192" y="0"/>
                </a:lnTo>
                <a:lnTo>
                  <a:pt x="12192" y="707136"/>
                </a:lnTo>
                <a:lnTo>
                  <a:pt x="0" y="7071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3583178" y="662757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3621278" y="6627571"/>
            <a:ext cx="934516" cy="38100"/>
          </a:xfrm>
          <a:custGeom>
            <a:avLst/>
            <a:gdLst/>
            <a:ahLst/>
            <a:cxnLst/>
            <a:rect l="l" t="t" r="r" b="b"/>
            <a:pathLst>
              <a:path w="934516" h="38100">
                <a:moveTo>
                  <a:pt x="0" y="38100"/>
                </a:moveTo>
                <a:lnTo>
                  <a:pt x="0" y="0"/>
                </a:lnTo>
                <a:lnTo>
                  <a:pt x="934516" y="0"/>
                </a:lnTo>
                <a:lnTo>
                  <a:pt x="934516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4555871" y="5920435"/>
            <a:ext cx="12192" cy="707136"/>
          </a:xfrm>
          <a:custGeom>
            <a:avLst/>
            <a:gdLst/>
            <a:ahLst/>
            <a:cxnLst/>
            <a:rect l="l" t="t" r="r" b="b"/>
            <a:pathLst>
              <a:path w="12192" h="707136">
                <a:moveTo>
                  <a:pt x="0" y="707136"/>
                </a:moveTo>
                <a:lnTo>
                  <a:pt x="0" y="0"/>
                </a:lnTo>
                <a:lnTo>
                  <a:pt x="12192" y="0"/>
                </a:lnTo>
                <a:lnTo>
                  <a:pt x="12192" y="707136"/>
                </a:lnTo>
                <a:lnTo>
                  <a:pt x="0" y="7071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4555871" y="6627571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9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1" y="1314462"/>
            <a:ext cx="126365" cy="133972"/>
          </a:xfrm>
          <a:prstGeom prst="rect">
            <a:avLst/>
          </a:prstGeom>
        </p:spPr>
      </p:pic>
      <p:pic>
        <p:nvPicPr>
          <p:cNvPr id="30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1" y="1999246"/>
            <a:ext cx="126365" cy="133972"/>
          </a:xfrm>
          <a:prstGeom prst="rect">
            <a:avLst/>
          </a:prstGeom>
        </p:spPr>
      </p:pic>
      <p:pic>
        <p:nvPicPr>
          <p:cNvPr id="31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1" y="2912122"/>
            <a:ext cx="126365" cy="13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30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44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0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6564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778508" y="1018683"/>
            <a:ext cx="193860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1.   Register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778508" y="1408827"/>
            <a:ext cx="2096984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2.   Immediate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511676" y="25703"/>
            <a:ext cx="231601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7863586" y="179070"/>
            <a:ext cx="2272738" cy="313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839" b="1" spc="10" dirty="0">
                <a:solidFill>
                  <a:srgbClr val="FF0000"/>
                </a:solidFill>
                <a:latin typeface="Arial"/>
                <a:cs typeface="Arial"/>
              </a:rPr>
              <a:t>Group II : Addressing modes</a:t>
            </a:r>
            <a:endParaRPr sz="800">
              <a:latin typeface="Arial"/>
              <a:cs typeface="Arial"/>
            </a:endParaRPr>
          </a:p>
          <a:p>
            <a:pPr marL="1039368"/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for memory data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78508" y="2511060"/>
            <a:ext cx="260096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4.   Register Indirect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78508" y="2907300"/>
            <a:ext cx="17680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5.   Based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78509" y="3303540"/>
            <a:ext cx="190205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6.   Indexed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78509" y="3700034"/>
            <a:ext cx="225984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7.   Based Index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78508" y="4096274"/>
            <a:ext cx="1750094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8.   String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78509" y="4492514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9.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2122933" y="4492514"/>
            <a:ext cx="210788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778508" y="4888754"/>
            <a:ext cx="25259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778509" y="5285375"/>
            <a:ext cx="190090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778509" y="5681564"/>
            <a:ext cx="185268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12. Implied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273676" y="2006013"/>
            <a:ext cx="435856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Here, the effective address of the memory location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5273675" y="2219755"/>
            <a:ext cx="4305346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at which the data operand is stored is given in the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instruction.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273676" y="2859834"/>
            <a:ext cx="195630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  effective  address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7726658" y="2859834"/>
            <a:ext cx="57612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is  just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8566134" y="2859834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8829673" y="2859834"/>
            <a:ext cx="20133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084564" y="2859834"/>
            <a:ext cx="6059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9169907" y="2859834"/>
            <a:ext cx="98873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bit  number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5273675" y="3073194"/>
            <a:ext cx="286745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written directly in the instruction.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5273675" y="3499914"/>
            <a:ext cx="80695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2" name="object 422"/>
          <p:cNvSpPr/>
          <p:nvPr/>
        </p:nvSpPr>
        <p:spPr>
          <a:xfrm>
            <a:off x="5640960" y="4540885"/>
            <a:ext cx="1659889" cy="213360"/>
          </a:xfrm>
          <a:custGeom>
            <a:avLst/>
            <a:gdLst/>
            <a:ahLst/>
            <a:cxnLst/>
            <a:rect l="l" t="t" r="r" b="b"/>
            <a:pathLst>
              <a:path w="1659889" h="213360">
                <a:moveTo>
                  <a:pt x="0" y="213360"/>
                </a:moveTo>
                <a:lnTo>
                  <a:pt x="0" y="0"/>
                </a:lnTo>
                <a:lnTo>
                  <a:pt x="1659890" y="0"/>
                </a:lnTo>
                <a:lnTo>
                  <a:pt x="1659890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text 1"/>
          <p:cNvSpPr txBox="1"/>
          <p:nvPr/>
        </p:nvSpPr>
        <p:spPr>
          <a:xfrm>
            <a:off x="5273676" y="4556300"/>
            <a:ext cx="435600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The square brackets around the 1354</a:t>
            </a:r>
            <a:r>
              <a:rPr sz="900" b="1" spc="10" dirty="0">
                <a:latin typeface="Arial"/>
                <a:cs typeface="Arial"/>
              </a:rPr>
              <a:t>H</a:t>
            </a:r>
            <a:r>
              <a:rPr sz="1400" b="1" spc="10" dirty="0">
                <a:latin typeface="Arial"/>
                <a:cs typeface="Arial"/>
              </a:rPr>
              <a:t> denotes the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3" name="object 423"/>
          <p:cNvSpPr/>
          <p:nvPr/>
        </p:nvSpPr>
        <p:spPr>
          <a:xfrm>
            <a:off x="5273675" y="4754245"/>
            <a:ext cx="2442082" cy="213360"/>
          </a:xfrm>
          <a:custGeom>
            <a:avLst/>
            <a:gdLst/>
            <a:ahLst/>
            <a:cxnLst/>
            <a:rect l="l" t="t" r="r" b="b"/>
            <a:pathLst>
              <a:path w="2442082" h="213360">
                <a:moveTo>
                  <a:pt x="0" y="213360"/>
                </a:moveTo>
                <a:lnTo>
                  <a:pt x="0" y="0"/>
                </a:lnTo>
                <a:lnTo>
                  <a:pt x="2442082" y="0"/>
                </a:lnTo>
                <a:lnTo>
                  <a:pt x="2442082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5273676" y="4769661"/>
            <a:ext cx="4282583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contents of the memory location. When executed,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this  instruction  will  copy  the  contents  of  the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memory location into BX register.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4" name="object 424"/>
          <p:cNvSpPr/>
          <p:nvPr/>
        </p:nvSpPr>
        <p:spPr>
          <a:xfrm>
            <a:off x="8480807" y="5606491"/>
            <a:ext cx="1470913" cy="213360"/>
          </a:xfrm>
          <a:custGeom>
            <a:avLst/>
            <a:gdLst/>
            <a:ahLst/>
            <a:cxnLst/>
            <a:rect l="l" t="t" r="r" b="b"/>
            <a:pathLst>
              <a:path w="1470913" h="213360">
                <a:moveTo>
                  <a:pt x="0" y="213360"/>
                </a:moveTo>
                <a:lnTo>
                  <a:pt x="0" y="0"/>
                </a:lnTo>
                <a:lnTo>
                  <a:pt x="1470914" y="0"/>
                </a:lnTo>
                <a:lnTo>
                  <a:pt x="1470914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text 1"/>
          <p:cNvSpPr txBox="1"/>
          <p:nvPr/>
        </p:nvSpPr>
        <p:spPr>
          <a:xfrm>
            <a:off x="5273676" y="5621907"/>
            <a:ext cx="4334841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This addressing mode is called direct because the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displacement of the operand from the segment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base is specified directly in the instruction.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5" name="object 425"/>
          <p:cNvSpPr/>
          <p:nvPr/>
        </p:nvSpPr>
        <p:spPr>
          <a:xfrm>
            <a:off x="5249545" y="3848608"/>
            <a:ext cx="1962150" cy="553720"/>
          </a:xfrm>
          <a:custGeom>
            <a:avLst/>
            <a:gdLst/>
            <a:ahLst/>
            <a:cxnLst/>
            <a:rect l="l" t="t" r="r" b="b"/>
            <a:pathLst>
              <a:path w="1962150" h="553720">
                <a:moveTo>
                  <a:pt x="0" y="553720"/>
                </a:moveTo>
                <a:lnTo>
                  <a:pt x="0" y="0"/>
                </a:lnTo>
                <a:lnTo>
                  <a:pt x="1962150" y="0"/>
                </a:lnTo>
                <a:lnTo>
                  <a:pt x="1962150" y="553720"/>
                </a:lnTo>
                <a:lnTo>
                  <a:pt x="0" y="55372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text 1"/>
          <p:cNvSpPr txBox="1"/>
          <p:nvPr/>
        </p:nvSpPr>
        <p:spPr>
          <a:xfrm>
            <a:off x="5273676" y="3925365"/>
            <a:ext cx="1524135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MOV  BX, [1354H]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MOV  BL, [0400H]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6" name="object 426"/>
          <p:cNvSpPr/>
          <p:nvPr/>
        </p:nvSpPr>
        <p:spPr>
          <a:xfrm>
            <a:off x="1676400" y="1685925"/>
            <a:ext cx="3264534" cy="421640"/>
          </a:xfrm>
          <a:custGeom>
            <a:avLst/>
            <a:gdLst/>
            <a:ahLst/>
            <a:cxnLst/>
            <a:rect l="l" t="t" r="r" b="b"/>
            <a:pathLst>
              <a:path w="3264534" h="421640">
                <a:moveTo>
                  <a:pt x="0" y="421640"/>
                </a:moveTo>
                <a:lnTo>
                  <a:pt x="0" y="0"/>
                </a:lnTo>
                <a:lnTo>
                  <a:pt x="3264534" y="0"/>
                </a:lnTo>
                <a:lnTo>
                  <a:pt x="3264534" y="421640"/>
                </a:lnTo>
                <a:lnTo>
                  <a:pt x="0" y="42164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text 1"/>
          <p:cNvSpPr txBox="1"/>
          <p:nvPr/>
        </p:nvSpPr>
        <p:spPr>
          <a:xfrm>
            <a:off x="1778509" y="1805067"/>
            <a:ext cx="169270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3.  Direct Addressing</a:t>
            </a:r>
            <a:endParaRPr sz="13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488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385" y="5547360"/>
            <a:ext cx="1322578" cy="130048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6256909" y="6179690"/>
            <a:ext cx="38343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(CH)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6788786" y="6179690"/>
            <a:ext cx="1359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6965569" y="6179690"/>
            <a:ext cx="70410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(MA +1)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45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1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17800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95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511676" y="25703"/>
            <a:ext cx="231601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7863586" y="179070"/>
            <a:ext cx="2272738" cy="313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839" b="1" spc="10" dirty="0">
                <a:solidFill>
                  <a:srgbClr val="FF0000"/>
                </a:solidFill>
                <a:latin typeface="Arial"/>
                <a:cs typeface="Arial"/>
              </a:rPr>
              <a:t>Group II : Addressing modes</a:t>
            </a:r>
            <a:endParaRPr sz="800">
              <a:latin typeface="Arial"/>
              <a:cs typeface="Arial"/>
            </a:endParaRPr>
          </a:p>
          <a:p>
            <a:pPr marL="1039368"/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for memory data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78508" y="1067451"/>
            <a:ext cx="193860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1.   Register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78509" y="1463691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2.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122932" y="1463691"/>
            <a:ext cx="1811650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Immediate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78508" y="1861455"/>
            <a:ext cx="1740476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3.   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78508" y="2654316"/>
            <a:ext cx="17680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5.   Based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778509" y="3050556"/>
            <a:ext cx="190205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6.   Indexed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778509" y="3446796"/>
            <a:ext cx="225984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7.   Based Index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778508" y="3843290"/>
            <a:ext cx="1750094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8.   String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778509" y="4239530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9.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2122933" y="4239530"/>
            <a:ext cx="210788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778508" y="4635770"/>
            <a:ext cx="25259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778509" y="5032010"/>
            <a:ext cx="190090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778509" y="5428631"/>
            <a:ext cx="185268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12. Implied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342256" y="1013889"/>
            <a:ext cx="408926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 Register  indirect  addressing,  name  of  the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7" name="object 427"/>
          <p:cNvSpPr/>
          <p:nvPr/>
        </p:nvSpPr>
        <p:spPr>
          <a:xfrm>
            <a:off x="7769098" y="1211834"/>
            <a:ext cx="2287778" cy="213360"/>
          </a:xfrm>
          <a:custGeom>
            <a:avLst/>
            <a:gdLst/>
            <a:ahLst/>
            <a:cxnLst/>
            <a:rect l="l" t="t" r="r" b="b"/>
            <a:pathLst>
              <a:path w="2287778" h="213360">
                <a:moveTo>
                  <a:pt x="0" y="213360"/>
                </a:moveTo>
                <a:lnTo>
                  <a:pt x="0" y="0"/>
                </a:lnTo>
                <a:lnTo>
                  <a:pt x="2287778" y="0"/>
                </a:lnTo>
                <a:lnTo>
                  <a:pt x="2287778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text 1"/>
          <p:cNvSpPr txBox="1"/>
          <p:nvPr/>
        </p:nvSpPr>
        <p:spPr>
          <a:xfrm>
            <a:off x="5342255" y="1227250"/>
            <a:ext cx="4389984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register which holds the effective address (EA) will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be specified in the instruction.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5342256" y="1865806"/>
            <a:ext cx="4329455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Registers used to hold EA are any of the following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registers: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8" name="object 428"/>
          <p:cNvSpPr/>
          <p:nvPr/>
        </p:nvSpPr>
        <p:spPr>
          <a:xfrm>
            <a:off x="5304155" y="2487803"/>
            <a:ext cx="1981454" cy="214884"/>
          </a:xfrm>
          <a:custGeom>
            <a:avLst/>
            <a:gdLst/>
            <a:ahLst/>
            <a:cxnLst/>
            <a:rect l="l" t="t" r="r" b="b"/>
            <a:pathLst>
              <a:path w="1981454" h="214884">
                <a:moveTo>
                  <a:pt x="0" y="214884"/>
                </a:moveTo>
                <a:lnTo>
                  <a:pt x="0" y="0"/>
                </a:lnTo>
                <a:lnTo>
                  <a:pt x="1981454" y="0"/>
                </a:lnTo>
                <a:lnTo>
                  <a:pt x="1981454" y="214884"/>
                </a:lnTo>
                <a:lnTo>
                  <a:pt x="0" y="214884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text 1"/>
          <p:cNvSpPr txBox="1"/>
          <p:nvPr/>
        </p:nvSpPr>
        <p:spPr>
          <a:xfrm>
            <a:off x="5304156" y="2504742"/>
            <a:ext cx="166770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 BX, BP, DI and SI.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9" name="object 429"/>
          <p:cNvSpPr/>
          <p:nvPr/>
        </p:nvSpPr>
        <p:spPr>
          <a:xfrm>
            <a:off x="6980809" y="2914523"/>
            <a:ext cx="1390142" cy="214884"/>
          </a:xfrm>
          <a:custGeom>
            <a:avLst/>
            <a:gdLst/>
            <a:ahLst/>
            <a:cxnLst/>
            <a:rect l="l" t="t" r="r" b="b"/>
            <a:pathLst>
              <a:path w="1390142" h="214884">
                <a:moveTo>
                  <a:pt x="0" y="214884"/>
                </a:moveTo>
                <a:lnTo>
                  <a:pt x="0" y="0"/>
                </a:lnTo>
                <a:lnTo>
                  <a:pt x="1390142" y="0"/>
                </a:lnTo>
                <a:lnTo>
                  <a:pt x="1390142" y="214884"/>
                </a:lnTo>
                <a:lnTo>
                  <a:pt x="0" y="214884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9787128" y="2914523"/>
            <a:ext cx="569976" cy="214884"/>
          </a:xfrm>
          <a:custGeom>
            <a:avLst/>
            <a:gdLst/>
            <a:ahLst/>
            <a:cxnLst/>
            <a:rect l="l" t="t" r="r" b="b"/>
            <a:pathLst>
              <a:path w="569976" h="214884">
                <a:moveTo>
                  <a:pt x="0" y="214884"/>
                </a:moveTo>
                <a:lnTo>
                  <a:pt x="0" y="0"/>
                </a:lnTo>
                <a:lnTo>
                  <a:pt x="569976" y="0"/>
                </a:lnTo>
                <a:lnTo>
                  <a:pt x="569976" y="214884"/>
                </a:lnTo>
                <a:lnTo>
                  <a:pt x="0" y="214884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text 1"/>
          <p:cNvSpPr txBox="1"/>
          <p:nvPr/>
        </p:nvSpPr>
        <p:spPr>
          <a:xfrm>
            <a:off x="5342256" y="2925366"/>
            <a:ext cx="403956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Content  of  the  DS  register  is  used  for base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1" name="object 431"/>
          <p:cNvSpPr/>
          <p:nvPr/>
        </p:nvSpPr>
        <p:spPr>
          <a:xfrm>
            <a:off x="5301108" y="3129407"/>
            <a:ext cx="2179955" cy="216408"/>
          </a:xfrm>
          <a:custGeom>
            <a:avLst/>
            <a:gdLst/>
            <a:ahLst/>
            <a:cxnLst/>
            <a:rect l="l" t="t" r="r" b="b"/>
            <a:pathLst>
              <a:path w="2179955" h="216408">
                <a:moveTo>
                  <a:pt x="0" y="216408"/>
                </a:moveTo>
                <a:lnTo>
                  <a:pt x="0" y="0"/>
                </a:lnTo>
                <a:lnTo>
                  <a:pt x="2179955" y="0"/>
                </a:lnTo>
                <a:lnTo>
                  <a:pt x="2179955" y="216408"/>
                </a:lnTo>
                <a:lnTo>
                  <a:pt x="0" y="216408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text 1"/>
          <p:cNvSpPr txBox="1"/>
          <p:nvPr/>
        </p:nvSpPr>
        <p:spPr>
          <a:xfrm>
            <a:off x="5301107" y="3147870"/>
            <a:ext cx="189699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 address calculation.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5342255" y="3573066"/>
            <a:ext cx="80695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2" name="object 432"/>
          <p:cNvSpPr/>
          <p:nvPr/>
        </p:nvSpPr>
        <p:spPr>
          <a:xfrm>
            <a:off x="5276723" y="3978528"/>
            <a:ext cx="1608074" cy="217932"/>
          </a:xfrm>
          <a:custGeom>
            <a:avLst/>
            <a:gdLst/>
            <a:ahLst/>
            <a:cxnLst/>
            <a:rect l="l" t="t" r="r" b="b"/>
            <a:pathLst>
              <a:path w="1608074" h="217932">
                <a:moveTo>
                  <a:pt x="0" y="217933"/>
                </a:moveTo>
                <a:lnTo>
                  <a:pt x="0" y="0"/>
                </a:lnTo>
                <a:lnTo>
                  <a:pt x="1608074" y="0"/>
                </a:lnTo>
                <a:lnTo>
                  <a:pt x="1608074" y="217933"/>
                </a:lnTo>
                <a:lnTo>
                  <a:pt x="0" y="21793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5276723" y="3996992"/>
            <a:ext cx="134492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 MOV CX, [BX]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5883529" y="4425236"/>
            <a:ext cx="10175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Operations: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6256909" y="4844337"/>
            <a:ext cx="1371594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EA = (BX)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BA = (DS) x 16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MA = BA + EA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4" name="text 1"/>
          <p:cNvSpPr txBox="1"/>
          <p:nvPr/>
        </p:nvSpPr>
        <p:spPr>
          <a:xfrm>
            <a:off x="6256909" y="5701155"/>
            <a:ext cx="1339534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(CX) </a:t>
            </a:r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(MA)  or,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(CL) </a:t>
            </a:r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(MA)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3" name="object 433"/>
          <p:cNvSpPr/>
          <p:nvPr/>
        </p:nvSpPr>
        <p:spPr>
          <a:xfrm>
            <a:off x="8230235" y="4091178"/>
            <a:ext cx="6350" cy="808990"/>
          </a:xfrm>
          <a:custGeom>
            <a:avLst/>
            <a:gdLst/>
            <a:ahLst/>
            <a:cxnLst/>
            <a:rect l="l" t="t" r="r" b="b"/>
            <a:pathLst>
              <a:path w="6350" h="808990">
                <a:moveTo>
                  <a:pt x="3175" y="3175"/>
                </a:moveTo>
                <a:lnTo>
                  <a:pt x="3175" y="805815"/>
                </a:lnTo>
              </a:path>
            </a:pathLst>
          </a:custGeom>
          <a:ln w="6350">
            <a:solidFill>
              <a:srgbClr val="CC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8249919" y="3671824"/>
            <a:ext cx="2286000" cy="854710"/>
          </a:xfrm>
          <a:custGeom>
            <a:avLst/>
            <a:gdLst/>
            <a:ahLst/>
            <a:cxnLst/>
            <a:rect l="l" t="t" r="r" b="b"/>
            <a:pathLst>
              <a:path w="2286000" h="854710">
                <a:moveTo>
                  <a:pt x="0" y="854710"/>
                </a:moveTo>
                <a:lnTo>
                  <a:pt x="0" y="0"/>
                </a:lnTo>
                <a:lnTo>
                  <a:pt x="2286001" y="0"/>
                </a:lnTo>
                <a:lnTo>
                  <a:pt x="2286001" y="854710"/>
                </a:lnTo>
                <a:lnTo>
                  <a:pt x="0" y="85471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8246744" y="3668649"/>
            <a:ext cx="2292350" cy="861060"/>
          </a:xfrm>
          <a:custGeom>
            <a:avLst/>
            <a:gdLst/>
            <a:ahLst/>
            <a:cxnLst/>
            <a:rect l="l" t="t" r="r" b="b"/>
            <a:pathLst>
              <a:path w="2292350" h="861060">
                <a:moveTo>
                  <a:pt x="3175" y="857885"/>
                </a:moveTo>
                <a:lnTo>
                  <a:pt x="3175" y="3175"/>
                </a:lnTo>
                <a:lnTo>
                  <a:pt x="2289176" y="3175"/>
                </a:lnTo>
                <a:lnTo>
                  <a:pt x="2289176" y="857885"/>
                </a:lnTo>
                <a:lnTo>
                  <a:pt x="3175" y="857885"/>
                </a:lnTo>
                <a:close/>
              </a:path>
            </a:pathLst>
          </a:custGeom>
          <a:ln w="6350">
            <a:solidFill>
              <a:srgbClr val="CC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text 1"/>
          <p:cNvSpPr txBox="1"/>
          <p:nvPr/>
        </p:nvSpPr>
        <p:spPr>
          <a:xfrm>
            <a:off x="8342123" y="3730879"/>
            <a:ext cx="2031325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Note : Register/ memory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enclosed in brackets refer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86" name="text 1"/>
          <p:cNvSpPr txBox="1"/>
          <p:nvPr/>
        </p:nvSpPr>
        <p:spPr>
          <a:xfrm>
            <a:off x="8342123" y="4096639"/>
            <a:ext cx="15645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to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87" name="text 1"/>
          <p:cNvSpPr txBox="1"/>
          <p:nvPr/>
        </p:nvSpPr>
        <p:spPr>
          <a:xfrm>
            <a:off x="8342122" y="4096640"/>
            <a:ext cx="972008" cy="36789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342595"/>
            <a:r>
              <a:rPr sz="1200" spc="10" dirty="0">
                <a:latin typeface="Verdana"/>
                <a:cs typeface="Verdana"/>
              </a:rPr>
              <a:t>content</a:t>
            </a:r>
            <a:endParaRPr sz="1200">
              <a:latin typeface="Verdana"/>
              <a:cs typeface="Verdana"/>
            </a:endParaRPr>
          </a:p>
          <a:p>
            <a:r>
              <a:rPr sz="1200" spc="10" dirty="0">
                <a:latin typeface="Verdana"/>
                <a:cs typeface="Verdana"/>
              </a:rPr>
              <a:t>memory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88" name="text 1"/>
          <p:cNvSpPr txBox="1"/>
          <p:nvPr/>
        </p:nvSpPr>
        <p:spPr>
          <a:xfrm>
            <a:off x="9450833" y="4096639"/>
            <a:ext cx="15004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of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89" name="text 1"/>
          <p:cNvSpPr txBox="1"/>
          <p:nvPr/>
        </p:nvSpPr>
        <p:spPr>
          <a:xfrm>
            <a:off x="9787332" y="4096639"/>
            <a:ext cx="67518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latin typeface="Verdana"/>
                <a:cs typeface="Verdana"/>
              </a:rPr>
              <a:t>register/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36" name="object 436"/>
          <p:cNvSpPr/>
          <p:nvPr/>
        </p:nvSpPr>
        <p:spPr>
          <a:xfrm>
            <a:off x="1676400" y="2109597"/>
            <a:ext cx="3264534" cy="421640"/>
          </a:xfrm>
          <a:custGeom>
            <a:avLst/>
            <a:gdLst/>
            <a:ahLst/>
            <a:cxnLst/>
            <a:rect l="l" t="t" r="r" b="b"/>
            <a:pathLst>
              <a:path w="3264534" h="421640">
                <a:moveTo>
                  <a:pt x="0" y="421640"/>
                </a:moveTo>
                <a:lnTo>
                  <a:pt x="0" y="0"/>
                </a:lnTo>
                <a:lnTo>
                  <a:pt x="3264534" y="0"/>
                </a:lnTo>
                <a:lnTo>
                  <a:pt x="3264534" y="421640"/>
                </a:lnTo>
                <a:lnTo>
                  <a:pt x="0" y="42164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0" name="text 1"/>
          <p:cNvSpPr txBox="1"/>
          <p:nvPr/>
        </p:nvSpPr>
        <p:spPr>
          <a:xfrm>
            <a:off x="1778509" y="2258076"/>
            <a:ext cx="255319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4.  Register Indirect Addressing</a:t>
            </a:r>
            <a:endParaRPr sz="13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4556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7800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95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511676" y="25703"/>
            <a:ext cx="231601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7863586" y="179070"/>
            <a:ext cx="2272738" cy="313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839" b="1" spc="10" dirty="0">
                <a:solidFill>
                  <a:srgbClr val="FF0000"/>
                </a:solidFill>
                <a:latin typeface="Arial"/>
                <a:cs typeface="Arial"/>
              </a:rPr>
              <a:t>Group II : Addressing modes</a:t>
            </a:r>
            <a:endParaRPr sz="800">
              <a:latin typeface="Arial"/>
              <a:cs typeface="Arial"/>
            </a:endParaRPr>
          </a:p>
          <a:p>
            <a:pPr marL="1039368"/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for memory data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778508" y="1067451"/>
            <a:ext cx="193860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1.   Register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78509" y="1463691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2.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122932" y="1463691"/>
            <a:ext cx="1811650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Immediate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78508" y="1861455"/>
            <a:ext cx="1740476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3.   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78508" y="2258076"/>
            <a:ext cx="260096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4.   Register Indirect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78509" y="3033791"/>
            <a:ext cx="190205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6.   Indexed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78509" y="3428508"/>
            <a:ext cx="225984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7.   Based Index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78508" y="3825002"/>
            <a:ext cx="1750094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8.   String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78509" y="4222766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9.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2122933" y="4222766"/>
            <a:ext cx="210788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778508" y="4619006"/>
            <a:ext cx="25259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778509" y="5015246"/>
            <a:ext cx="190090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778509" y="5411867"/>
            <a:ext cx="185268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12. Implied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437" name="object 437"/>
          <p:cNvSpPr/>
          <p:nvPr/>
        </p:nvSpPr>
        <p:spPr>
          <a:xfrm>
            <a:off x="7572502" y="977138"/>
            <a:ext cx="964692" cy="213360"/>
          </a:xfrm>
          <a:custGeom>
            <a:avLst/>
            <a:gdLst/>
            <a:ahLst/>
            <a:cxnLst/>
            <a:rect l="l" t="t" r="r" b="b"/>
            <a:pathLst>
              <a:path w="964692" h="213360">
                <a:moveTo>
                  <a:pt x="0" y="213360"/>
                </a:moveTo>
                <a:lnTo>
                  <a:pt x="0" y="0"/>
                </a:lnTo>
                <a:lnTo>
                  <a:pt x="964692" y="0"/>
                </a:lnTo>
                <a:lnTo>
                  <a:pt x="964692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5349875" y="992553"/>
            <a:ext cx="433772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Based Addressing, BX or BP is used to hold the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8" name="object 438"/>
          <p:cNvSpPr/>
          <p:nvPr/>
        </p:nvSpPr>
        <p:spPr>
          <a:xfrm>
            <a:off x="9165336" y="1190499"/>
            <a:ext cx="1263396" cy="213359"/>
          </a:xfrm>
          <a:custGeom>
            <a:avLst/>
            <a:gdLst/>
            <a:ahLst/>
            <a:cxnLst/>
            <a:rect l="l" t="t" r="r" b="b"/>
            <a:pathLst>
              <a:path w="1263396" h="213359">
                <a:moveTo>
                  <a:pt x="0" y="213360"/>
                </a:moveTo>
                <a:lnTo>
                  <a:pt x="0" y="0"/>
                </a:lnTo>
                <a:lnTo>
                  <a:pt x="1263396" y="0"/>
                </a:lnTo>
                <a:lnTo>
                  <a:pt x="1263396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text 1"/>
          <p:cNvSpPr txBox="1"/>
          <p:nvPr/>
        </p:nvSpPr>
        <p:spPr>
          <a:xfrm>
            <a:off x="5349875" y="1205913"/>
            <a:ext cx="434542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base value for effective address and a signed 8-bit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9" name="object 439"/>
          <p:cNvSpPr/>
          <p:nvPr/>
        </p:nvSpPr>
        <p:spPr>
          <a:xfrm>
            <a:off x="5608955" y="1403858"/>
            <a:ext cx="1566926" cy="213360"/>
          </a:xfrm>
          <a:custGeom>
            <a:avLst/>
            <a:gdLst/>
            <a:ahLst/>
            <a:cxnLst/>
            <a:rect l="l" t="t" r="r" b="b"/>
            <a:pathLst>
              <a:path w="1566926" h="213360">
                <a:moveTo>
                  <a:pt x="0" y="213360"/>
                </a:moveTo>
                <a:lnTo>
                  <a:pt x="0" y="0"/>
                </a:lnTo>
                <a:lnTo>
                  <a:pt x="1566926" y="0"/>
                </a:lnTo>
                <a:lnTo>
                  <a:pt x="1566926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5349876" y="1419274"/>
            <a:ext cx="4436471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or unsigned 16-bit displacement will be specified in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the instruction.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0" name="object 440"/>
          <p:cNvSpPr/>
          <p:nvPr/>
        </p:nvSpPr>
        <p:spPr>
          <a:xfrm>
            <a:off x="8825230" y="2040890"/>
            <a:ext cx="1409954" cy="213360"/>
          </a:xfrm>
          <a:custGeom>
            <a:avLst/>
            <a:gdLst/>
            <a:ahLst/>
            <a:cxnLst/>
            <a:rect l="l" t="t" r="r" b="b"/>
            <a:pathLst>
              <a:path w="1409954" h="213360">
                <a:moveTo>
                  <a:pt x="0" y="213360"/>
                </a:moveTo>
                <a:lnTo>
                  <a:pt x="0" y="0"/>
                </a:lnTo>
                <a:lnTo>
                  <a:pt x="1409955" y="0"/>
                </a:lnTo>
                <a:lnTo>
                  <a:pt x="1409955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text 1"/>
          <p:cNvSpPr txBox="1"/>
          <p:nvPr/>
        </p:nvSpPr>
        <p:spPr>
          <a:xfrm>
            <a:off x="5349875" y="2056306"/>
            <a:ext cx="4164602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case of 8-bit displacement, it is sign extended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to 16-bit before adding to the base value.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1" name="object 441"/>
          <p:cNvSpPr/>
          <p:nvPr/>
        </p:nvSpPr>
        <p:spPr>
          <a:xfrm>
            <a:off x="5923153" y="2679826"/>
            <a:ext cx="484632" cy="214884"/>
          </a:xfrm>
          <a:custGeom>
            <a:avLst/>
            <a:gdLst/>
            <a:ahLst/>
            <a:cxnLst/>
            <a:rect l="l" t="t" r="r" b="b"/>
            <a:pathLst>
              <a:path w="484632" h="214884">
                <a:moveTo>
                  <a:pt x="0" y="214885"/>
                </a:moveTo>
                <a:lnTo>
                  <a:pt x="0" y="0"/>
                </a:lnTo>
                <a:lnTo>
                  <a:pt x="484632" y="0"/>
                </a:lnTo>
                <a:lnTo>
                  <a:pt x="484632" y="214885"/>
                </a:lnTo>
                <a:lnTo>
                  <a:pt x="0" y="214885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text 1"/>
          <p:cNvSpPr txBox="1"/>
          <p:nvPr/>
        </p:nvSpPr>
        <p:spPr>
          <a:xfrm>
            <a:off x="5349875" y="2695242"/>
            <a:ext cx="414857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When  BX  holds  the  base  value  of  EA,  20-bit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2" name="object 442"/>
          <p:cNvSpPr/>
          <p:nvPr/>
        </p:nvSpPr>
        <p:spPr>
          <a:xfrm>
            <a:off x="8916670" y="2894711"/>
            <a:ext cx="1080821" cy="213360"/>
          </a:xfrm>
          <a:custGeom>
            <a:avLst/>
            <a:gdLst/>
            <a:ahLst/>
            <a:cxnLst/>
            <a:rect l="l" t="t" r="r" b="b"/>
            <a:pathLst>
              <a:path w="1080821" h="213360">
                <a:moveTo>
                  <a:pt x="0" y="213360"/>
                </a:moveTo>
                <a:lnTo>
                  <a:pt x="0" y="0"/>
                </a:lnTo>
                <a:lnTo>
                  <a:pt x="1080822" y="0"/>
                </a:lnTo>
                <a:lnTo>
                  <a:pt x="1080822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text 1"/>
          <p:cNvSpPr txBox="1"/>
          <p:nvPr/>
        </p:nvSpPr>
        <p:spPr>
          <a:xfrm>
            <a:off x="5349876" y="2910126"/>
            <a:ext cx="409695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physical address is calculated from BX and DS.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3" name="object 443"/>
          <p:cNvSpPr/>
          <p:nvPr/>
        </p:nvSpPr>
        <p:spPr>
          <a:xfrm>
            <a:off x="5796661" y="3319907"/>
            <a:ext cx="641604" cy="213360"/>
          </a:xfrm>
          <a:custGeom>
            <a:avLst/>
            <a:gdLst/>
            <a:ahLst/>
            <a:cxnLst/>
            <a:rect l="l" t="t" r="r" b="b"/>
            <a:pathLst>
              <a:path w="641604" h="213360">
                <a:moveTo>
                  <a:pt x="0" y="213360"/>
                </a:moveTo>
                <a:lnTo>
                  <a:pt x="0" y="0"/>
                </a:lnTo>
                <a:lnTo>
                  <a:pt x="641604" y="0"/>
                </a:lnTo>
                <a:lnTo>
                  <a:pt x="641604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9067800" y="3319907"/>
            <a:ext cx="1008888" cy="213360"/>
          </a:xfrm>
          <a:custGeom>
            <a:avLst/>
            <a:gdLst/>
            <a:ahLst/>
            <a:cxnLst/>
            <a:rect l="l" t="t" r="r" b="b"/>
            <a:pathLst>
              <a:path w="1008888" h="213360">
                <a:moveTo>
                  <a:pt x="0" y="213360"/>
                </a:moveTo>
                <a:lnTo>
                  <a:pt x="0" y="0"/>
                </a:lnTo>
                <a:lnTo>
                  <a:pt x="1008888" y="0"/>
                </a:lnTo>
                <a:lnTo>
                  <a:pt x="1008888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text 1"/>
          <p:cNvSpPr txBox="1"/>
          <p:nvPr/>
        </p:nvSpPr>
        <p:spPr>
          <a:xfrm>
            <a:off x="5349875" y="3335323"/>
            <a:ext cx="4371902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When BP holds the base value of EA, BP and SS is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used.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5349875" y="3975656"/>
            <a:ext cx="80695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5" name="object 445"/>
          <p:cNvSpPr/>
          <p:nvPr/>
        </p:nvSpPr>
        <p:spPr>
          <a:xfrm>
            <a:off x="5349876" y="4383913"/>
            <a:ext cx="2195195" cy="216408"/>
          </a:xfrm>
          <a:custGeom>
            <a:avLst/>
            <a:gdLst/>
            <a:ahLst/>
            <a:cxnLst/>
            <a:rect l="l" t="t" r="r" b="b"/>
            <a:pathLst>
              <a:path w="2195195" h="216408">
                <a:moveTo>
                  <a:pt x="0" y="216408"/>
                </a:moveTo>
                <a:lnTo>
                  <a:pt x="0" y="0"/>
                </a:lnTo>
                <a:lnTo>
                  <a:pt x="2195195" y="0"/>
                </a:lnTo>
                <a:lnTo>
                  <a:pt x="2195195" y="216408"/>
                </a:lnTo>
                <a:lnTo>
                  <a:pt x="0" y="21640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text 1"/>
          <p:cNvSpPr txBox="1"/>
          <p:nvPr/>
        </p:nvSpPr>
        <p:spPr>
          <a:xfrm>
            <a:off x="5349876" y="4402376"/>
            <a:ext cx="182716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MOV AX, [BX + 08H]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5952109" y="4829096"/>
            <a:ext cx="10175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Operations: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5095368" y="5038471"/>
            <a:ext cx="2984215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0008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08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(Sign extended) EA = (BX) +</a:t>
            </a:r>
            <a:endParaRPr sz="1200">
              <a:latin typeface="Arial"/>
              <a:cs typeface="Arial"/>
            </a:endParaRPr>
          </a:p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0008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6264529" y="5404612"/>
            <a:ext cx="1185004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BA = (DS) x 16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MA = BA + EA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6264529" y="5953201"/>
            <a:ext cx="87331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(AX) </a:t>
            </a:r>
            <a:r>
              <a:rPr sz="12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(MA)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7609079" y="5953201"/>
            <a:ext cx="19255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or,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4" name="text 1"/>
          <p:cNvSpPr txBox="1"/>
          <p:nvPr/>
        </p:nvSpPr>
        <p:spPr>
          <a:xfrm>
            <a:off x="6264529" y="6312865"/>
            <a:ext cx="1142044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7620"/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(AL) </a:t>
            </a:r>
            <a:r>
              <a:rPr sz="12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(MA)</a:t>
            </a:r>
            <a:endParaRPr sz="1200">
              <a:latin typeface="Arial"/>
              <a:cs typeface="Arial"/>
            </a:endParaRPr>
          </a:p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(AH) </a:t>
            </a:r>
            <a:r>
              <a:rPr sz="12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(MA + 1)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6" name="object 446"/>
          <p:cNvSpPr/>
          <p:nvPr/>
        </p:nvSpPr>
        <p:spPr>
          <a:xfrm>
            <a:off x="1676400" y="2566288"/>
            <a:ext cx="3264534" cy="421640"/>
          </a:xfrm>
          <a:custGeom>
            <a:avLst/>
            <a:gdLst/>
            <a:ahLst/>
            <a:cxnLst/>
            <a:rect l="l" t="t" r="r" b="b"/>
            <a:pathLst>
              <a:path w="3264534" h="421640">
                <a:moveTo>
                  <a:pt x="0" y="421640"/>
                </a:moveTo>
                <a:lnTo>
                  <a:pt x="0" y="0"/>
                </a:lnTo>
                <a:lnTo>
                  <a:pt x="3264534" y="0"/>
                </a:lnTo>
                <a:lnTo>
                  <a:pt x="3264534" y="421640"/>
                </a:lnTo>
                <a:lnTo>
                  <a:pt x="0" y="42164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text 1"/>
          <p:cNvSpPr txBox="1"/>
          <p:nvPr/>
        </p:nvSpPr>
        <p:spPr>
          <a:xfrm>
            <a:off x="1778509" y="2654316"/>
            <a:ext cx="172027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5.  Based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386" name="text 1"/>
          <p:cNvSpPr txBox="1"/>
          <p:nvPr/>
        </p:nvSpPr>
        <p:spPr>
          <a:xfrm>
            <a:off x="9925813" y="6396685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46</a:t>
            </a:r>
            <a:endParaRPr sz="12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01100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385" y="5547360"/>
            <a:ext cx="1322578" cy="130048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47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1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447" name="object 447"/>
          <p:cNvSpPr/>
          <p:nvPr/>
        </p:nvSpPr>
        <p:spPr>
          <a:xfrm>
            <a:off x="1676400" y="2911349"/>
            <a:ext cx="3263900" cy="421005"/>
          </a:xfrm>
          <a:custGeom>
            <a:avLst/>
            <a:gdLst/>
            <a:ahLst/>
            <a:cxnLst/>
            <a:rect l="l" t="t" r="r" b="b"/>
            <a:pathLst>
              <a:path w="3263900" h="421005">
                <a:moveTo>
                  <a:pt x="0" y="421005"/>
                </a:moveTo>
                <a:lnTo>
                  <a:pt x="0" y="0"/>
                </a:lnTo>
                <a:lnTo>
                  <a:pt x="3263900" y="0"/>
                </a:lnTo>
                <a:lnTo>
                  <a:pt x="3263900" y="421005"/>
                </a:lnTo>
                <a:lnTo>
                  <a:pt x="0" y="421005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780033" y="134492"/>
            <a:ext cx="1749197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95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231601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863586" y="179070"/>
            <a:ext cx="2272738" cy="313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839" b="1" spc="10" dirty="0">
                <a:solidFill>
                  <a:srgbClr val="FF0000"/>
                </a:solidFill>
                <a:latin typeface="Arial"/>
                <a:cs typeface="Arial"/>
              </a:rPr>
              <a:t>Group II : Addressing modes</a:t>
            </a:r>
            <a:endParaRPr sz="800">
              <a:latin typeface="Arial"/>
              <a:cs typeface="Arial"/>
            </a:endParaRPr>
          </a:p>
          <a:p>
            <a:pPr marL="1039368"/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for memory data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78508" y="1067451"/>
            <a:ext cx="193860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1.   Register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78509" y="1463691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2.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122932" y="1463691"/>
            <a:ext cx="1811650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Immediate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78508" y="1861455"/>
            <a:ext cx="1740476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3.   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78508" y="2258076"/>
            <a:ext cx="260096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4.   Register Indirect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78508" y="2654316"/>
            <a:ext cx="17680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5.   Based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78509" y="3050556"/>
            <a:ext cx="190205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6.   Indexed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78509" y="3446796"/>
            <a:ext cx="225984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7.   Based Index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778508" y="3843290"/>
            <a:ext cx="1750094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8.   String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778509" y="4239530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9.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2122933" y="4239530"/>
            <a:ext cx="210788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778508" y="4635770"/>
            <a:ext cx="25259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778509" y="5032010"/>
            <a:ext cx="190090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778509" y="5428631"/>
            <a:ext cx="185268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12. Implied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448" name="object 448"/>
          <p:cNvSpPr/>
          <p:nvPr/>
        </p:nvSpPr>
        <p:spPr>
          <a:xfrm>
            <a:off x="5273675" y="977138"/>
            <a:ext cx="809548" cy="213360"/>
          </a:xfrm>
          <a:custGeom>
            <a:avLst/>
            <a:gdLst/>
            <a:ahLst/>
            <a:cxnLst/>
            <a:rect l="l" t="t" r="r" b="b"/>
            <a:pathLst>
              <a:path w="809548" h="213360">
                <a:moveTo>
                  <a:pt x="0" y="213360"/>
                </a:moveTo>
                <a:lnTo>
                  <a:pt x="0" y="0"/>
                </a:lnTo>
                <a:lnTo>
                  <a:pt x="809548" y="0"/>
                </a:lnTo>
                <a:lnTo>
                  <a:pt x="809548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5273675" y="992554"/>
            <a:ext cx="4395434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SI or DI register is used to hold an index value for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memory data and a signed 8-bit or unsigned 16- bit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displacement will be specified in the instruction.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273676" y="1842946"/>
            <a:ext cx="4216219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Displacement is added to the index value in SI or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DI register to obtain the EA.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273675" y="2481883"/>
            <a:ext cx="4164602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In case of 8-bit displacement, it is sign extended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to 16-bit before adding to the base value.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273675" y="3336846"/>
            <a:ext cx="80695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Example: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9" name="object 449"/>
          <p:cNvSpPr/>
          <p:nvPr/>
        </p:nvSpPr>
        <p:spPr>
          <a:xfrm>
            <a:off x="5273676" y="3745052"/>
            <a:ext cx="2198243" cy="216712"/>
          </a:xfrm>
          <a:custGeom>
            <a:avLst/>
            <a:gdLst/>
            <a:ahLst/>
            <a:cxnLst/>
            <a:rect l="l" t="t" r="r" b="b"/>
            <a:pathLst>
              <a:path w="2198243" h="216712">
                <a:moveTo>
                  <a:pt x="0" y="216713"/>
                </a:moveTo>
                <a:lnTo>
                  <a:pt x="0" y="0"/>
                </a:lnTo>
                <a:lnTo>
                  <a:pt x="2198243" y="0"/>
                </a:lnTo>
                <a:lnTo>
                  <a:pt x="2198243" y="216713"/>
                </a:lnTo>
                <a:lnTo>
                  <a:pt x="0" y="21671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text 1"/>
          <p:cNvSpPr txBox="1"/>
          <p:nvPr/>
        </p:nvSpPr>
        <p:spPr>
          <a:xfrm>
            <a:off x="5273676" y="3763820"/>
            <a:ext cx="18338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MOV CX, [SI + 0A2H]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6188329" y="4190540"/>
            <a:ext cx="10175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Operations: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6645530" y="4613275"/>
            <a:ext cx="214924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FFA2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A2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(Sign extended)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6645530" y="4975987"/>
            <a:ext cx="1280415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EA = (SI) + FFA2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endParaRPr sz="1200">
              <a:latin typeface="Arial"/>
              <a:cs typeface="Arial"/>
            </a:endParaRPr>
          </a:p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BA = (DS) x 16</a:t>
            </a:r>
            <a:r>
              <a:rPr sz="800" b="1" spc="10" dirty="0">
                <a:solidFill>
                  <a:srgbClr val="C00000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MA = BA + EA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6645529" y="5710885"/>
            <a:ext cx="115499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(CX) </a:t>
            </a:r>
            <a:r>
              <a:rPr sz="12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(MA)  or,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6645529" y="6072073"/>
            <a:ext cx="1142044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(CL) </a:t>
            </a:r>
            <a:r>
              <a:rPr sz="12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(MA)</a:t>
            </a:r>
            <a:endParaRPr sz="1200">
              <a:latin typeface="Arial"/>
              <a:cs typeface="Arial"/>
            </a:endParaRPr>
          </a:p>
          <a:p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(CH) </a:t>
            </a:r>
            <a:r>
              <a:rPr sz="12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(MA + 1)</a:t>
            </a:r>
            <a:endParaRPr sz="1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0438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385" y="5547360"/>
            <a:ext cx="1322578" cy="130048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48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41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780033" y="134492"/>
            <a:ext cx="1814599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295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</a:t>
            </a:r>
            <a:endParaRPr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2316019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Addressing Modes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863586" y="179070"/>
            <a:ext cx="2272738" cy="313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839" b="1" spc="10" dirty="0">
                <a:solidFill>
                  <a:srgbClr val="FF0000"/>
                </a:solidFill>
                <a:latin typeface="Arial"/>
                <a:cs typeface="Arial"/>
              </a:rPr>
              <a:t>Group II : Addressing modes</a:t>
            </a:r>
            <a:endParaRPr sz="800">
              <a:latin typeface="Arial"/>
              <a:cs typeface="Arial"/>
            </a:endParaRPr>
          </a:p>
          <a:p>
            <a:pPr marL="1039368"/>
            <a:r>
              <a:rPr sz="1200" b="1" spc="10" dirty="0">
                <a:solidFill>
                  <a:srgbClr val="FF0000"/>
                </a:solidFill>
                <a:latin typeface="Arial"/>
                <a:cs typeface="Arial"/>
              </a:rPr>
              <a:t>for memory data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78508" y="1067451"/>
            <a:ext cx="193860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1.   Register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78508" y="1465215"/>
            <a:ext cx="1740476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2.   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78508" y="1861455"/>
            <a:ext cx="260096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3.   Register Indirect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78508" y="2258076"/>
            <a:ext cx="17680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4.   Based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78509" y="2654316"/>
            <a:ext cx="1902059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5.   Indexed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78508" y="3430032"/>
            <a:ext cx="1750094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8.   String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78509" y="3826526"/>
            <a:ext cx="14202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9.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2122933" y="3826526"/>
            <a:ext cx="210788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778508" y="4222766"/>
            <a:ext cx="2525948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10. Indirect I/O port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778509" y="4619006"/>
            <a:ext cx="1900905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11. Relative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778509" y="5015246"/>
            <a:ext cx="1852687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FF0066"/>
                </a:solidFill>
                <a:latin typeface="Arial"/>
                <a:cs typeface="Arial"/>
              </a:rPr>
              <a:t>12. Implied Addressing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5308728" y="992554"/>
            <a:ext cx="4464171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Immediate Addressing   In Based Index Addressing,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the effective address is computed from the sum of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0" name="object 450"/>
          <p:cNvSpPr/>
          <p:nvPr/>
        </p:nvSpPr>
        <p:spPr>
          <a:xfrm>
            <a:off x="5409311" y="1403858"/>
            <a:ext cx="1888490" cy="213360"/>
          </a:xfrm>
          <a:custGeom>
            <a:avLst/>
            <a:gdLst/>
            <a:ahLst/>
            <a:cxnLst/>
            <a:rect l="l" t="t" r="r" b="b"/>
            <a:pathLst>
              <a:path w="1888490" h="213360">
                <a:moveTo>
                  <a:pt x="0" y="213360"/>
                </a:moveTo>
                <a:lnTo>
                  <a:pt x="0" y="0"/>
                </a:lnTo>
                <a:lnTo>
                  <a:pt x="1888490" y="0"/>
                </a:lnTo>
                <a:lnTo>
                  <a:pt x="1888490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5308728" y="1419273"/>
            <a:ext cx="16975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a  base register (BX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1" name="object 451"/>
          <p:cNvSpPr/>
          <p:nvPr/>
        </p:nvSpPr>
        <p:spPr>
          <a:xfrm>
            <a:off x="5308728" y="1617218"/>
            <a:ext cx="5118481" cy="211836"/>
          </a:xfrm>
          <a:custGeom>
            <a:avLst/>
            <a:gdLst/>
            <a:ahLst/>
            <a:cxnLst/>
            <a:rect l="l" t="t" r="r" b="b"/>
            <a:pathLst>
              <a:path w="5118481" h="211836">
                <a:moveTo>
                  <a:pt x="0" y="211836"/>
                </a:moveTo>
                <a:lnTo>
                  <a:pt x="0" y="0"/>
                </a:lnTo>
                <a:lnTo>
                  <a:pt x="5118481" y="0"/>
                </a:lnTo>
                <a:lnTo>
                  <a:pt x="5118481" y="211836"/>
                </a:lnTo>
                <a:lnTo>
                  <a:pt x="0" y="211836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text 1"/>
          <p:cNvSpPr txBox="1"/>
          <p:nvPr/>
        </p:nvSpPr>
        <p:spPr>
          <a:xfrm>
            <a:off x="5308727" y="1625013"/>
            <a:ext cx="394595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 or  BP),  an  index  register  (SI  or  DI)  and  a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2" name="object 452"/>
          <p:cNvSpPr/>
          <p:nvPr/>
        </p:nvSpPr>
        <p:spPr>
          <a:xfrm>
            <a:off x="5308727" y="1972310"/>
            <a:ext cx="1373378" cy="213360"/>
          </a:xfrm>
          <a:custGeom>
            <a:avLst/>
            <a:gdLst/>
            <a:ahLst/>
            <a:cxnLst/>
            <a:rect l="l" t="t" r="r" b="b"/>
            <a:pathLst>
              <a:path w="1373378" h="213360">
                <a:moveTo>
                  <a:pt x="0" y="213360"/>
                </a:moveTo>
                <a:lnTo>
                  <a:pt x="0" y="0"/>
                </a:lnTo>
                <a:lnTo>
                  <a:pt x="1373378" y="0"/>
                </a:lnTo>
                <a:lnTo>
                  <a:pt x="1373378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99FF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5308728" y="1969894"/>
            <a:ext cx="127310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 displacement</a:t>
            </a:r>
            <a:r>
              <a:rPr sz="1400" spc="10" dirty="0">
                <a:latin typeface="Verdana"/>
                <a:cs typeface="Verdana"/>
              </a:rPr>
              <a:t> 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53" name="object 453"/>
          <p:cNvSpPr/>
          <p:nvPr/>
        </p:nvSpPr>
        <p:spPr>
          <a:xfrm>
            <a:off x="6293486" y="2327783"/>
            <a:ext cx="3859403" cy="213360"/>
          </a:xfrm>
          <a:custGeom>
            <a:avLst/>
            <a:gdLst/>
            <a:ahLst/>
            <a:cxnLst/>
            <a:rect l="l" t="t" r="r" b="b"/>
            <a:pathLst>
              <a:path w="3859403" h="213360">
                <a:moveTo>
                  <a:pt x="0" y="213360"/>
                </a:moveTo>
                <a:lnTo>
                  <a:pt x="0" y="0"/>
                </a:lnTo>
                <a:lnTo>
                  <a:pt x="3859403" y="0"/>
                </a:lnTo>
                <a:lnTo>
                  <a:pt x="3859403" y="213360"/>
                </a:lnTo>
                <a:lnTo>
                  <a:pt x="0" y="21336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text 1"/>
          <p:cNvSpPr txBox="1"/>
          <p:nvPr/>
        </p:nvSpPr>
        <p:spPr>
          <a:xfrm>
            <a:off x="5308727" y="2343199"/>
            <a:ext cx="3964868" cy="4262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70" b="1" spc="10" dirty="0">
                <a:solidFill>
                  <a:srgbClr val="FF0000"/>
                </a:solidFill>
                <a:latin typeface="Arial"/>
                <a:cs typeface="Arial"/>
              </a:rPr>
              <a:t>Example: </a:t>
            </a:r>
            <a:r>
              <a:rPr sz="1370" b="1" spc="10" dirty="0">
                <a:latin typeface="Arial"/>
                <a:cs typeface="Arial"/>
              </a:rPr>
              <a:t>                    MOV DX, [BX + SI + 0AH] </a:t>
            </a:r>
            <a:endParaRPr sz="1300">
              <a:latin typeface="Arial"/>
              <a:cs typeface="Arial"/>
            </a:endParaRPr>
          </a:p>
          <a:p>
            <a:pPr marL="955801"/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Operations: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6723254" y="2978706"/>
            <a:ext cx="248241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000A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0A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(Sign extended)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6723254" y="3408475"/>
            <a:ext cx="2053511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EA = (BX) + (SI) + 000A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BA = (DS) x 16</a:t>
            </a:r>
            <a:r>
              <a:rPr sz="900" b="1" spc="10" dirty="0">
                <a:solidFill>
                  <a:srgbClr val="C00000"/>
                </a:solidFill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MA = BA + EA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6723253" y="4262168"/>
            <a:ext cx="133953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(DX) </a:t>
            </a:r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 (MA) or,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6723254" y="4681269"/>
            <a:ext cx="1325427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(DL) </a:t>
            </a:r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(MA)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(DH) </a:t>
            </a:r>
            <a:r>
              <a:rPr sz="1400" spc="10" dirty="0">
                <a:solidFill>
                  <a:srgbClr val="C00000"/>
                </a:solidFill>
                <a:latin typeface="Arial"/>
                <a:cs typeface="Arial"/>
              </a:rPr>
              <a:t>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(MA + 1)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4" name="object 454"/>
          <p:cNvSpPr/>
          <p:nvPr/>
        </p:nvSpPr>
        <p:spPr>
          <a:xfrm>
            <a:off x="1676400" y="2932175"/>
            <a:ext cx="3264534" cy="421640"/>
          </a:xfrm>
          <a:custGeom>
            <a:avLst/>
            <a:gdLst/>
            <a:ahLst/>
            <a:cxnLst/>
            <a:rect l="l" t="t" r="r" b="b"/>
            <a:pathLst>
              <a:path w="3264534" h="421640">
                <a:moveTo>
                  <a:pt x="0" y="421640"/>
                </a:moveTo>
                <a:lnTo>
                  <a:pt x="0" y="0"/>
                </a:lnTo>
                <a:lnTo>
                  <a:pt x="3264534" y="0"/>
                </a:lnTo>
                <a:lnTo>
                  <a:pt x="3264534" y="421640"/>
                </a:lnTo>
                <a:lnTo>
                  <a:pt x="0" y="42164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text 1"/>
          <p:cNvSpPr txBox="1"/>
          <p:nvPr/>
        </p:nvSpPr>
        <p:spPr>
          <a:xfrm>
            <a:off x="1778508" y="3050556"/>
            <a:ext cx="2212080" cy="20005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300" b="1" spc="10" dirty="0">
                <a:solidFill>
                  <a:srgbClr val="990033"/>
                </a:solidFill>
                <a:latin typeface="Arial"/>
                <a:cs typeface="Arial"/>
              </a:rPr>
              <a:t>7.  Based Index Addressing</a:t>
            </a:r>
            <a:endParaRPr sz="13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3275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1788</Words>
  <Application>Microsoft Office PowerPoint</Application>
  <PresentationFormat>Widescreen</PresentationFormat>
  <Paragraphs>363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Bernard MT Condensed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Abdullah</dc:creator>
  <cp:lastModifiedBy>Abdullah</cp:lastModifiedBy>
  <cp:revision>2</cp:revision>
  <dcterms:created xsi:type="dcterms:W3CDTF">2018-11-11T06:07:52Z</dcterms:created>
  <dcterms:modified xsi:type="dcterms:W3CDTF">2018-11-11T06:13:05Z</dcterms:modified>
</cp:coreProperties>
</file>