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0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6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1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5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7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EAB6-D0DB-4CAC-8163-A4024811B9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01DC-DF6F-46E0-860D-8C96CFCF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11692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455" name="object 455"/>
          <p:cNvSpPr/>
          <p:nvPr/>
        </p:nvSpPr>
        <p:spPr>
          <a:xfrm>
            <a:off x="4697731" y="5871299"/>
            <a:ext cx="633729" cy="6350"/>
          </a:xfrm>
          <a:custGeom>
            <a:avLst/>
            <a:gdLst/>
            <a:ahLst/>
            <a:cxnLst/>
            <a:rect l="l" t="t" r="r" b="b"/>
            <a:pathLst>
              <a:path w="633729" h="6350">
                <a:moveTo>
                  <a:pt x="3175" y="3175"/>
                </a:moveTo>
                <a:lnTo>
                  <a:pt x="630554" y="3175"/>
                </a:lnTo>
              </a:path>
            </a:pathLst>
          </a:custGeom>
          <a:ln w="6350">
            <a:solidFill>
              <a:srgbClr val="CC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438400" y="5866220"/>
            <a:ext cx="2286000" cy="427355"/>
          </a:xfrm>
          <a:custGeom>
            <a:avLst/>
            <a:gdLst/>
            <a:ahLst/>
            <a:cxnLst/>
            <a:rect l="l" t="t" r="r" b="b"/>
            <a:pathLst>
              <a:path w="2286000" h="427355">
                <a:moveTo>
                  <a:pt x="0" y="427355"/>
                </a:moveTo>
                <a:lnTo>
                  <a:pt x="0" y="0"/>
                </a:lnTo>
                <a:lnTo>
                  <a:pt x="2286000" y="0"/>
                </a:lnTo>
                <a:lnTo>
                  <a:pt x="2286000" y="427355"/>
                </a:lnTo>
                <a:lnTo>
                  <a:pt x="0" y="42735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435225" y="5863045"/>
            <a:ext cx="2292350" cy="433705"/>
          </a:xfrm>
          <a:custGeom>
            <a:avLst/>
            <a:gdLst/>
            <a:ahLst/>
            <a:cxnLst/>
            <a:rect l="l" t="t" r="r" b="b"/>
            <a:pathLst>
              <a:path w="2292350" h="433705">
                <a:moveTo>
                  <a:pt x="3175" y="430530"/>
                </a:moveTo>
                <a:lnTo>
                  <a:pt x="3175" y="3175"/>
                </a:lnTo>
                <a:lnTo>
                  <a:pt x="2289175" y="3175"/>
                </a:lnTo>
                <a:lnTo>
                  <a:pt x="2289175" y="430530"/>
                </a:lnTo>
                <a:lnTo>
                  <a:pt x="3175" y="430530"/>
                </a:lnTo>
                <a:close/>
              </a:path>
            </a:pathLst>
          </a:custGeom>
          <a:ln w="6350">
            <a:solidFill>
              <a:srgbClr val="CC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1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448" y="5868924"/>
            <a:ext cx="2279904" cy="422148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530145" y="5895289"/>
            <a:ext cx="2114423" cy="3694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Note : Effective address of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the Extra segment register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7800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863586" y="195834"/>
            <a:ext cx="2272738" cy="313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39" b="1" spc="10" dirty="0">
                <a:solidFill>
                  <a:srgbClr val="FF0000"/>
                </a:solidFill>
                <a:latin typeface="Arial"/>
                <a:cs typeface="Arial"/>
              </a:rPr>
              <a:t>Group II : Addressing modes</a:t>
            </a:r>
            <a:endParaRPr sz="800">
              <a:latin typeface="Arial"/>
              <a:cs typeface="Arial"/>
            </a:endParaRPr>
          </a:p>
          <a:p>
            <a:pPr marL="1039368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for memory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78508" y="1067451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78509" y="1463691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122932" y="1463691"/>
            <a:ext cx="181165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1861455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8" y="2258076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8" y="2654316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9" y="3050556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9" y="3446796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9" y="4222766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22933" y="4222766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8" y="4619006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9" y="5015246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778509" y="5411867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349875" y="992554"/>
            <a:ext cx="436658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Employed in string operations to operate on string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data.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349876" y="1629585"/>
            <a:ext cx="11083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effective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707155" y="1629585"/>
            <a:ext cx="11198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address (EA)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068894" y="1629585"/>
            <a:ext cx="1708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326549" y="1629585"/>
            <a:ext cx="18255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source data is stored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8" name="object 458"/>
          <p:cNvSpPr/>
          <p:nvPr/>
        </p:nvSpPr>
        <p:spPr>
          <a:xfrm>
            <a:off x="5537328" y="1829054"/>
            <a:ext cx="1132637" cy="213360"/>
          </a:xfrm>
          <a:custGeom>
            <a:avLst/>
            <a:gdLst/>
            <a:ahLst/>
            <a:cxnLst/>
            <a:rect l="l" t="t" r="r" b="b"/>
            <a:pathLst>
              <a:path w="1132637" h="213360">
                <a:moveTo>
                  <a:pt x="0" y="213360"/>
                </a:moveTo>
                <a:lnTo>
                  <a:pt x="0" y="0"/>
                </a:lnTo>
                <a:lnTo>
                  <a:pt x="1132637" y="0"/>
                </a:lnTo>
                <a:lnTo>
                  <a:pt x="1132637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5349876" y="1844469"/>
            <a:ext cx="435414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SI register and the EA of destination is stored 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9" name="object 459"/>
          <p:cNvSpPr/>
          <p:nvPr/>
        </p:nvSpPr>
        <p:spPr>
          <a:xfrm>
            <a:off x="5349876" y="2042414"/>
            <a:ext cx="1153973" cy="213360"/>
          </a:xfrm>
          <a:custGeom>
            <a:avLst/>
            <a:gdLst/>
            <a:ahLst/>
            <a:cxnLst/>
            <a:rect l="l" t="t" r="r" b="b"/>
            <a:pathLst>
              <a:path w="1153973" h="213360">
                <a:moveTo>
                  <a:pt x="0" y="213360"/>
                </a:moveTo>
                <a:lnTo>
                  <a:pt x="0" y="0"/>
                </a:lnTo>
                <a:lnTo>
                  <a:pt x="1153973" y="0"/>
                </a:lnTo>
                <a:lnTo>
                  <a:pt x="1153973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5349875" y="2057829"/>
            <a:ext cx="94166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DI register.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0" name="object 460"/>
          <p:cNvSpPr/>
          <p:nvPr/>
        </p:nvSpPr>
        <p:spPr>
          <a:xfrm>
            <a:off x="5349875" y="2467991"/>
            <a:ext cx="1728470" cy="213360"/>
          </a:xfrm>
          <a:custGeom>
            <a:avLst/>
            <a:gdLst/>
            <a:ahLst/>
            <a:cxnLst/>
            <a:rect l="l" t="t" r="r" b="b"/>
            <a:pathLst>
              <a:path w="1728470" h="213360">
                <a:moveTo>
                  <a:pt x="0" y="213360"/>
                </a:moveTo>
                <a:lnTo>
                  <a:pt x="0" y="0"/>
                </a:lnTo>
                <a:lnTo>
                  <a:pt x="1728470" y="0"/>
                </a:lnTo>
                <a:lnTo>
                  <a:pt x="1728470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5349876" y="2483406"/>
            <a:ext cx="42069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Segment register for calculating base address 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1" name="object 461"/>
          <p:cNvSpPr/>
          <p:nvPr/>
        </p:nvSpPr>
        <p:spPr>
          <a:xfrm>
            <a:off x="6747637" y="2681351"/>
            <a:ext cx="394716" cy="213360"/>
          </a:xfrm>
          <a:custGeom>
            <a:avLst/>
            <a:gdLst/>
            <a:ahLst/>
            <a:cxnLst/>
            <a:rect l="l" t="t" r="r" b="b"/>
            <a:pathLst>
              <a:path w="394716" h="213360">
                <a:moveTo>
                  <a:pt x="0" y="213360"/>
                </a:moveTo>
                <a:lnTo>
                  <a:pt x="0" y="0"/>
                </a:lnTo>
                <a:lnTo>
                  <a:pt x="394716" y="0"/>
                </a:lnTo>
                <a:lnTo>
                  <a:pt x="394716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5349875" y="2696766"/>
            <a:ext cx="42639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source data is DS and that of the destination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2" name="object 462"/>
          <p:cNvSpPr/>
          <p:nvPr/>
        </p:nvSpPr>
        <p:spPr>
          <a:xfrm>
            <a:off x="5515990" y="2894711"/>
            <a:ext cx="369112" cy="213360"/>
          </a:xfrm>
          <a:custGeom>
            <a:avLst/>
            <a:gdLst/>
            <a:ahLst/>
            <a:cxnLst/>
            <a:rect l="l" t="t" r="r" b="b"/>
            <a:pathLst>
              <a:path w="369112" h="213360">
                <a:moveTo>
                  <a:pt x="0" y="213360"/>
                </a:moveTo>
                <a:lnTo>
                  <a:pt x="0" y="0"/>
                </a:lnTo>
                <a:lnTo>
                  <a:pt x="369113" y="0"/>
                </a:lnTo>
                <a:lnTo>
                  <a:pt x="369113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5349876" y="2910126"/>
            <a:ext cx="4966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is ES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3" name="object 463"/>
          <p:cNvSpPr/>
          <p:nvPr/>
        </p:nvSpPr>
        <p:spPr>
          <a:xfrm>
            <a:off x="6333109" y="3531743"/>
            <a:ext cx="1327658" cy="216408"/>
          </a:xfrm>
          <a:custGeom>
            <a:avLst/>
            <a:gdLst/>
            <a:ahLst/>
            <a:cxnLst/>
            <a:rect l="l" t="t" r="r" b="b"/>
            <a:pathLst>
              <a:path w="1327658" h="216408">
                <a:moveTo>
                  <a:pt x="0" y="216408"/>
                </a:moveTo>
                <a:lnTo>
                  <a:pt x="0" y="0"/>
                </a:lnTo>
                <a:lnTo>
                  <a:pt x="1327658" y="0"/>
                </a:lnTo>
                <a:lnTo>
                  <a:pt x="1327658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5349875" y="3550206"/>
            <a:ext cx="202940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 </a:t>
            </a:r>
            <a:r>
              <a:rPr sz="1400" b="1" spc="10" dirty="0">
                <a:latin typeface="Arial"/>
                <a:cs typeface="Arial"/>
              </a:rPr>
              <a:t>MOVS BYTE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349875" y="3977180"/>
            <a:ext cx="10175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Operations: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5349876" y="4396280"/>
            <a:ext cx="3408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622422"/>
                </a:solidFill>
                <a:latin typeface="Arial"/>
                <a:cs typeface="Arial"/>
              </a:rPr>
              <a:t>Calculation of source memory location: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8" name="text 1"/>
          <p:cNvSpPr txBox="1"/>
          <p:nvPr/>
        </p:nvSpPr>
        <p:spPr>
          <a:xfrm>
            <a:off x="5349875" y="4609640"/>
            <a:ext cx="7470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EA = (SI)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9" name="text 1"/>
          <p:cNvSpPr txBox="1"/>
          <p:nvPr/>
        </p:nvSpPr>
        <p:spPr>
          <a:xfrm>
            <a:off x="6663817" y="4609640"/>
            <a:ext cx="13715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BA = (DS) x 16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0" name="text 1"/>
          <p:cNvSpPr txBox="1"/>
          <p:nvPr/>
        </p:nvSpPr>
        <p:spPr>
          <a:xfrm>
            <a:off x="8825230" y="4609640"/>
            <a:ext cx="11978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MA = BA + 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1" name="text 1"/>
          <p:cNvSpPr txBox="1"/>
          <p:nvPr/>
        </p:nvSpPr>
        <p:spPr>
          <a:xfrm>
            <a:off x="5349875" y="5034836"/>
            <a:ext cx="37805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622422"/>
                </a:solidFill>
                <a:latin typeface="Arial"/>
                <a:cs typeface="Arial"/>
              </a:rPr>
              <a:t>Calculation of destination memory location: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2" name="text 1"/>
          <p:cNvSpPr txBox="1"/>
          <p:nvPr/>
        </p:nvSpPr>
        <p:spPr>
          <a:xfrm>
            <a:off x="5349876" y="5250101"/>
            <a:ext cx="8415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= (DI)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3" name="text 1"/>
          <p:cNvSpPr txBox="1"/>
          <p:nvPr/>
        </p:nvSpPr>
        <p:spPr>
          <a:xfrm>
            <a:off x="6704965" y="5250101"/>
            <a:ext cx="14978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BA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 = (ES) x 16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4" name="text 1"/>
          <p:cNvSpPr txBox="1"/>
          <p:nvPr/>
        </p:nvSpPr>
        <p:spPr>
          <a:xfrm>
            <a:off x="8787131" y="5250101"/>
            <a:ext cx="144590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= BA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+ EA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5" name="text 1"/>
          <p:cNvSpPr txBox="1"/>
          <p:nvPr/>
        </p:nvSpPr>
        <p:spPr>
          <a:xfrm>
            <a:off x="5349875" y="5894702"/>
            <a:ext cx="11647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(MAE)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(MA)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6" name="text 1"/>
          <p:cNvSpPr txBox="1"/>
          <p:nvPr/>
        </p:nvSpPr>
        <p:spPr>
          <a:xfrm>
            <a:off x="5349876" y="6321423"/>
            <a:ext cx="3875741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If DF = 1, then (SI)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(SI) – 1 and (DI) = (DI) - 1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If DF = 0, then (SI)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 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(SI) +1 and (DI) = (DI) + 1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7" name="text 1"/>
          <p:cNvSpPr txBox="1"/>
          <p:nvPr/>
        </p:nvSpPr>
        <p:spPr>
          <a:xfrm>
            <a:off x="9899905" y="660852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49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64" name="object 464"/>
          <p:cNvSpPr/>
          <p:nvPr/>
        </p:nvSpPr>
        <p:spPr>
          <a:xfrm>
            <a:off x="1676400" y="3749421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text 1"/>
          <p:cNvSpPr txBox="1"/>
          <p:nvPr/>
        </p:nvSpPr>
        <p:spPr>
          <a:xfrm>
            <a:off x="1778509" y="3843290"/>
            <a:ext cx="170232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String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107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349875" y="3929936"/>
            <a:ext cx="4196662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In indirect port addressing mode</a:t>
            </a:r>
            <a:r>
              <a:rPr sz="1400" b="1" spc="10" dirty="0">
                <a:latin typeface="Arial"/>
                <a:cs typeface="Arial"/>
              </a:rPr>
              <a:t>, the instruction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will specify the name of the register which holds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port address. In 8086, the 16-bit port address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is stored in the DX register.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349876" y="4993688"/>
            <a:ext cx="20127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 </a:t>
            </a:r>
            <a:r>
              <a:rPr sz="1400" b="1" spc="10" dirty="0">
                <a:latin typeface="Arial"/>
                <a:cs typeface="Arial"/>
              </a:rPr>
              <a:t>OUT [DX], AX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349876" y="5422314"/>
            <a:ext cx="2585003" cy="3615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49" b="1" spc="10" dirty="0">
                <a:solidFill>
                  <a:srgbClr val="C00000"/>
                </a:solidFill>
                <a:latin typeface="Arial"/>
                <a:cs typeface="Arial"/>
              </a:rPr>
              <a:t>Operations:  PORT</a:t>
            </a:r>
            <a:r>
              <a:rPr sz="449" b="1" spc="10" dirty="0">
                <a:solidFill>
                  <a:srgbClr val="C00000"/>
                </a:solidFill>
                <a:latin typeface="Arial"/>
                <a:cs typeface="Arial"/>
              </a:rPr>
              <a:t>addr</a:t>
            </a:r>
            <a:r>
              <a:rPr sz="949" b="1" spc="10" dirty="0">
                <a:solidFill>
                  <a:srgbClr val="C00000"/>
                </a:solidFill>
                <a:latin typeface="Arial"/>
                <a:cs typeface="Arial"/>
              </a:rPr>
              <a:t> = (DX)</a:t>
            </a:r>
            <a:endParaRPr sz="900">
              <a:latin typeface="Arial"/>
              <a:cs typeface="Arial"/>
            </a:endParaRPr>
          </a:p>
          <a:p>
            <a:pPr marL="1335278"/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(PORT)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(AX)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564757" y="6056247"/>
            <a:ext cx="3169778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Content of AX is moved to port</a:t>
            </a:r>
            <a:endParaRPr sz="1400">
              <a:latin typeface="Arial"/>
              <a:cs typeface="Arial"/>
            </a:endParaRPr>
          </a:p>
          <a:p>
            <a:pPr marL="1523"/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whose  address  is  specified  by  DX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register.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800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351267" y="206502"/>
            <a:ext cx="1655261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Group III : Addressing</a:t>
            </a:r>
            <a:endParaRPr sz="1200">
              <a:latin typeface="Arial"/>
              <a:cs typeface="Arial"/>
            </a:endParaRPr>
          </a:p>
          <a:p>
            <a:pPr marL="207264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modes for I/O ports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822087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9" y="1218327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122932" y="1218327"/>
            <a:ext cx="181165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8" y="1614567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8" y="2010807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8" y="2407428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9" y="2803667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9" y="3199908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8" y="3596148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349876" y="992553"/>
            <a:ext cx="24987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These addressing modes 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264676" y="992553"/>
            <a:ext cx="17219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used to access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349875" y="1205913"/>
            <a:ext cx="297453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from standard I/O mapped devices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932083" y="1205913"/>
            <a:ext cx="1821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201865" y="1205913"/>
            <a:ext cx="504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ports.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349875" y="1629586"/>
            <a:ext cx="417037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 </a:t>
            </a:r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direct  port  addressing  mode</a:t>
            </a:r>
            <a:r>
              <a:rPr sz="1400" b="1" spc="10" dirty="0">
                <a:latin typeface="Arial"/>
                <a:cs typeface="Arial"/>
              </a:rPr>
              <a:t>,  an  8-bit  port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address is directly specified in 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5" name="object 465"/>
          <p:cNvSpPr/>
          <p:nvPr/>
        </p:nvSpPr>
        <p:spPr>
          <a:xfrm>
            <a:off x="6273673" y="2252802"/>
            <a:ext cx="1614170" cy="216712"/>
          </a:xfrm>
          <a:custGeom>
            <a:avLst/>
            <a:gdLst/>
            <a:ahLst/>
            <a:cxnLst/>
            <a:rect l="l" t="t" r="r" b="b"/>
            <a:pathLst>
              <a:path w="1614170" h="216712">
                <a:moveTo>
                  <a:pt x="0" y="216713"/>
                </a:moveTo>
                <a:lnTo>
                  <a:pt x="0" y="0"/>
                </a:lnTo>
                <a:lnTo>
                  <a:pt x="1614170" y="0"/>
                </a:lnTo>
                <a:lnTo>
                  <a:pt x="1614170" y="216713"/>
                </a:lnTo>
                <a:lnTo>
                  <a:pt x="0" y="2167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5349876" y="2271570"/>
            <a:ext cx="18813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r>
              <a:rPr sz="1400" b="1" spc="10" dirty="0">
                <a:latin typeface="Arial"/>
                <a:cs typeface="Arial"/>
              </a:rPr>
              <a:t> IN AL, [09H]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349875" y="2689147"/>
            <a:ext cx="2573782" cy="3568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19" b="1" spc="10" dirty="0">
                <a:solidFill>
                  <a:srgbClr val="C00000"/>
                </a:solidFill>
                <a:latin typeface="Arial"/>
                <a:cs typeface="Arial"/>
              </a:rPr>
              <a:t>Operations:  PORT</a:t>
            </a:r>
            <a:r>
              <a:rPr sz="419" b="1" spc="10" dirty="0">
                <a:solidFill>
                  <a:srgbClr val="C00000"/>
                </a:solidFill>
                <a:latin typeface="Arial"/>
                <a:cs typeface="Arial"/>
              </a:rPr>
              <a:t>addr</a:t>
            </a:r>
            <a:r>
              <a:rPr sz="919" b="1" spc="10" dirty="0">
                <a:solidFill>
                  <a:srgbClr val="C00000"/>
                </a:solidFill>
                <a:latin typeface="Arial"/>
                <a:cs typeface="Arial"/>
              </a:rPr>
              <a:t> = 09</a:t>
            </a:r>
            <a:r>
              <a:rPr sz="419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  <a:p>
            <a:pPr marL="1335278"/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(AL)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(PORT)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685154" y="3336847"/>
            <a:ext cx="301011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523"/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Content of port with address 09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is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moved to AL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924813" y="4981718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924813" y="5378339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6" name="object 466"/>
          <p:cNvSpPr/>
          <p:nvPr/>
        </p:nvSpPr>
        <p:spPr>
          <a:xfrm>
            <a:off x="1676400" y="4173729"/>
            <a:ext cx="3264534" cy="678815"/>
          </a:xfrm>
          <a:custGeom>
            <a:avLst/>
            <a:gdLst/>
            <a:ahLst/>
            <a:cxnLst/>
            <a:rect l="l" t="t" r="r" b="b"/>
            <a:pathLst>
              <a:path w="3264534" h="678815">
                <a:moveTo>
                  <a:pt x="0" y="678815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678815"/>
                </a:lnTo>
                <a:lnTo>
                  <a:pt x="0" y="67881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1778509" y="4206002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2122933" y="4206002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778508" y="4603766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7" name="object 467"/>
          <p:cNvSpPr/>
          <p:nvPr/>
        </p:nvSpPr>
        <p:spPr>
          <a:xfrm>
            <a:off x="5334000" y="3925374"/>
            <a:ext cx="5257800" cy="2893059"/>
          </a:xfrm>
          <a:custGeom>
            <a:avLst/>
            <a:gdLst/>
            <a:ahLst/>
            <a:cxnLst/>
            <a:rect l="l" t="t" r="r" b="b"/>
            <a:pathLst>
              <a:path w="5257800" h="2893059">
                <a:moveTo>
                  <a:pt x="0" y="2893060"/>
                </a:moveTo>
                <a:lnTo>
                  <a:pt x="0" y="0"/>
                </a:lnTo>
                <a:lnTo>
                  <a:pt x="5257800" y="0"/>
                </a:lnTo>
                <a:lnTo>
                  <a:pt x="5257800" y="2893060"/>
                </a:lnTo>
                <a:lnTo>
                  <a:pt x="0" y="2893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1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288" y="6565390"/>
            <a:ext cx="207264" cy="184404"/>
          </a:xfrm>
          <a:prstGeom prst="rect">
            <a:avLst/>
          </a:prstGeom>
        </p:spPr>
      </p:pic>
      <p:sp>
        <p:nvSpPr>
          <p:cNvPr id="448" name="text 1"/>
          <p:cNvSpPr txBox="1"/>
          <p:nvPr/>
        </p:nvSpPr>
        <p:spPr>
          <a:xfrm>
            <a:off x="9925813" y="6565543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50</a:t>
            </a:r>
            <a:endParaRPr sz="12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1606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41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37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4433714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Modes: Memory Access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8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598" y="5451984"/>
            <a:ext cx="5499862" cy="562089"/>
          </a:xfrm>
          <a:prstGeom prst="rect">
            <a:avLst/>
          </a:prstGeom>
        </p:spPr>
      </p:pic>
      <p:sp>
        <p:nvSpPr>
          <p:cNvPr id="330" name="object 330"/>
          <p:cNvSpPr/>
          <p:nvPr/>
        </p:nvSpPr>
        <p:spPr>
          <a:xfrm>
            <a:off x="9755378" y="5367402"/>
            <a:ext cx="156464" cy="541769"/>
          </a:xfrm>
          <a:custGeom>
            <a:avLst/>
            <a:gdLst/>
            <a:ahLst/>
            <a:cxnLst/>
            <a:rect l="l" t="t" r="r" b="b"/>
            <a:pathLst>
              <a:path w="156464" h="541769">
                <a:moveTo>
                  <a:pt x="156464" y="0"/>
                </a:moveTo>
                <a:lnTo>
                  <a:pt x="0" y="135509"/>
                </a:lnTo>
                <a:lnTo>
                  <a:pt x="0" y="541769"/>
                </a:lnTo>
                <a:lnTo>
                  <a:pt x="156464" y="406336"/>
                </a:lnTo>
                <a:lnTo>
                  <a:pt x="156464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434332" y="5367402"/>
            <a:ext cx="5477510" cy="135509"/>
          </a:xfrm>
          <a:custGeom>
            <a:avLst/>
            <a:gdLst/>
            <a:ahLst/>
            <a:cxnLst/>
            <a:rect l="l" t="t" r="r" b="b"/>
            <a:pathLst>
              <a:path w="5477510" h="135509">
                <a:moveTo>
                  <a:pt x="5477510" y="0"/>
                </a:moveTo>
                <a:lnTo>
                  <a:pt x="155575" y="0"/>
                </a:lnTo>
                <a:lnTo>
                  <a:pt x="0" y="135509"/>
                </a:lnTo>
                <a:lnTo>
                  <a:pt x="5321046" y="135509"/>
                </a:lnTo>
                <a:lnTo>
                  <a:pt x="5477510" y="0"/>
                </a:lnTo>
                <a:close/>
              </a:path>
            </a:pathLst>
          </a:custGeom>
          <a:solidFill>
            <a:srgbClr val="FF31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427982" y="5361052"/>
            <a:ext cx="5490210" cy="554469"/>
          </a:xfrm>
          <a:custGeom>
            <a:avLst/>
            <a:gdLst/>
            <a:ahLst/>
            <a:cxnLst/>
            <a:rect l="l" t="t" r="r" b="b"/>
            <a:pathLst>
              <a:path w="5490210" h="554469">
                <a:moveTo>
                  <a:pt x="6350" y="141859"/>
                </a:moveTo>
                <a:lnTo>
                  <a:pt x="161925" y="6350"/>
                </a:lnTo>
                <a:lnTo>
                  <a:pt x="5483860" y="6350"/>
                </a:lnTo>
                <a:lnTo>
                  <a:pt x="5483860" y="412686"/>
                </a:lnTo>
                <a:lnTo>
                  <a:pt x="5327396" y="548119"/>
                </a:lnTo>
                <a:lnTo>
                  <a:pt x="6350" y="548119"/>
                </a:lnTo>
                <a:lnTo>
                  <a:pt x="6350" y="14185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427982" y="5361052"/>
            <a:ext cx="5490210" cy="148209"/>
          </a:xfrm>
          <a:custGeom>
            <a:avLst/>
            <a:gdLst/>
            <a:ahLst/>
            <a:cxnLst/>
            <a:rect l="l" t="t" r="r" b="b"/>
            <a:pathLst>
              <a:path w="5490210" h="148209">
                <a:moveTo>
                  <a:pt x="6350" y="141859"/>
                </a:moveTo>
                <a:lnTo>
                  <a:pt x="5327396" y="141859"/>
                </a:lnTo>
                <a:lnTo>
                  <a:pt x="548386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9749028" y="5496560"/>
            <a:ext cx="12700" cy="418960"/>
          </a:xfrm>
          <a:custGeom>
            <a:avLst/>
            <a:gdLst/>
            <a:ahLst/>
            <a:cxnLst/>
            <a:rect l="l" t="t" r="r" b="b"/>
            <a:pathLst>
              <a:path w="12700" h="418960">
                <a:moveTo>
                  <a:pt x="6350" y="6350"/>
                </a:moveTo>
                <a:lnTo>
                  <a:pt x="6350" y="4126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589774" y="3641217"/>
            <a:ext cx="278638" cy="970788"/>
          </a:xfrm>
          <a:custGeom>
            <a:avLst/>
            <a:gdLst/>
            <a:ahLst/>
            <a:cxnLst/>
            <a:rect l="l" t="t" r="r" b="b"/>
            <a:pathLst>
              <a:path w="278638" h="970788">
                <a:moveTo>
                  <a:pt x="278638" y="0"/>
                </a:moveTo>
                <a:lnTo>
                  <a:pt x="0" y="242697"/>
                </a:lnTo>
                <a:lnTo>
                  <a:pt x="0" y="970788"/>
                </a:lnTo>
                <a:lnTo>
                  <a:pt x="278638" y="728091"/>
                </a:lnTo>
                <a:lnTo>
                  <a:pt x="278638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47639" y="3641218"/>
            <a:ext cx="1619885" cy="242697"/>
          </a:xfrm>
          <a:custGeom>
            <a:avLst/>
            <a:gdLst/>
            <a:ahLst/>
            <a:cxnLst/>
            <a:rect l="l" t="t" r="r" b="b"/>
            <a:pathLst>
              <a:path w="1619885" h="242697">
                <a:moveTo>
                  <a:pt x="1619885" y="0"/>
                </a:moveTo>
                <a:lnTo>
                  <a:pt x="277749" y="0"/>
                </a:lnTo>
                <a:lnTo>
                  <a:pt x="0" y="242697"/>
                </a:lnTo>
                <a:lnTo>
                  <a:pt x="1341247" y="242697"/>
                </a:lnTo>
                <a:lnTo>
                  <a:pt x="1619885" y="0"/>
                </a:lnTo>
                <a:close/>
              </a:path>
            </a:pathLst>
          </a:custGeom>
          <a:solidFill>
            <a:srgbClr val="FF31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41289" y="3634867"/>
            <a:ext cx="1632585" cy="983488"/>
          </a:xfrm>
          <a:custGeom>
            <a:avLst/>
            <a:gdLst/>
            <a:ahLst/>
            <a:cxnLst/>
            <a:rect l="l" t="t" r="r" b="b"/>
            <a:pathLst>
              <a:path w="1632585" h="983488">
                <a:moveTo>
                  <a:pt x="6350" y="249047"/>
                </a:moveTo>
                <a:lnTo>
                  <a:pt x="284099" y="6350"/>
                </a:lnTo>
                <a:lnTo>
                  <a:pt x="1626235" y="6350"/>
                </a:lnTo>
                <a:lnTo>
                  <a:pt x="1626235" y="734441"/>
                </a:lnTo>
                <a:lnTo>
                  <a:pt x="1347597" y="977138"/>
                </a:lnTo>
                <a:lnTo>
                  <a:pt x="6350" y="977138"/>
                </a:lnTo>
                <a:lnTo>
                  <a:pt x="6350" y="24904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41289" y="3634868"/>
            <a:ext cx="1632585" cy="255397"/>
          </a:xfrm>
          <a:custGeom>
            <a:avLst/>
            <a:gdLst/>
            <a:ahLst/>
            <a:cxnLst/>
            <a:rect l="l" t="t" r="r" b="b"/>
            <a:pathLst>
              <a:path w="1632585" h="255397">
                <a:moveTo>
                  <a:pt x="6350" y="249047"/>
                </a:moveTo>
                <a:lnTo>
                  <a:pt x="1347597" y="249047"/>
                </a:lnTo>
                <a:lnTo>
                  <a:pt x="1626235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583424" y="3877565"/>
            <a:ext cx="12700" cy="740791"/>
          </a:xfrm>
          <a:custGeom>
            <a:avLst/>
            <a:gdLst/>
            <a:ahLst/>
            <a:cxnLst/>
            <a:rect l="l" t="t" r="r" b="b"/>
            <a:pathLst>
              <a:path w="12700" h="740791">
                <a:moveTo>
                  <a:pt x="6350" y="6350"/>
                </a:moveTo>
                <a:lnTo>
                  <a:pt x="6350" y="73444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872351" y="4621403"/>
            <a:ext cx="107950" cy="812546"/>
          </a:xfrm>
          <a:custGeom>
            <a:avLst/>
            <a:gdLst/>
            <a:ahLst/>
            <a:cxnLst/>
            <a:rect l="l" t="t" r="r" b="b"/>
            <a:pathLst>
              <a:path w="107950" h="812546">
                <a:moveTo>
                  <a:pt x="44958" y="718693"/>
                </a:moveTo>
                <a:lnTo>
                  <a:pt x="0" y="718693"/>
                </a:lnTo>
                <a:lnTo>
                  <a:pt x="53975" y="812546"/>
                </a:lnTo>
                <a:lnTo>
                  <a:pt x="98933" y="734314"/>
                </a:lnTo>
                <a:lnTo>
                  <a:pt x="44958" y="734314"/>
                </a:lnTo>
                <a:lnTo>
                  <a:pt x="44958" y="718693"/>
                </a:lnTo>
                <a:close/>
                <a:moveTo>
                  <a:pt x="62992" y="0"/>
                </a:moveTo>
                <a:lnTo>
                  <a:pt x="44958" y="0"/>
                </a:lnTo>
                <a:lnTo>
                  <a:pt x="44958" y="734314"/>
                </a:lnTo>
                <a:lnTo>
                  <a:pt x="62992" y="734314"/>
                </a:lnTo>
                <a:lnTo>
                  <a:pt x="62992" y="0"/>
                </a:lnTo>
                <a:close/>
                <a:moveTo>
                  <a:pt x="107950" y="718693"/>
                </a:moveTo>
                <a:lnTo>
                  <a:pt x="62992" y="718693"/>
                </a:lnTo>
                <a:lnTo>
                  <a:pt x="62992" y="734314"/>
                </a:lnTo>
                <a:lnTo>
                  <a:pt x="98933" y="734314"/>
                </a:lnTo>
                <a:lnTo>
                  <a:pt x="107950" y="7186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710553" y="3208401"/>
            <a:ext cx="107950" cy="620776"/>
          </a:xfrm>
          <a:custGeom>
            <a:avLst/>
            <a:gdLst/>
            <a:ahLst/>
            <a:cxnLst/>
            <a:rect l="l" t="t" r="r" b="b"/>
            <a:pathLst>
              <a:path w="107950" h="620776">
                <a:moveTo>
                  <a:pt x="44958" y="526796"/>
                </a:moveTo>
                <a:lnTo>
                  <a:pt x="0" y="526796"/>
                </a:lnTo>
                <a:lnTo>
                  <a:pt x="53975" y="620776"/>
                </a:lnTo>
                <a:lnTo>
                  <a:pt x="98933" y="542417"/>
                </a:lnTo>
                <a:lnTo>
                  <a:pt x="44958" y="542417"/>
                </a:lnTo>
                <a:lnTo>
                  <a:pt x="44958" y="526796"/>
                </a:lnTo>
                <a:close/>
                <a:moveTo>
                  <a:pt x="62992" y="0"/>
                </a:moveTo>
                <a:lnTo>
                  <a:pt x="44958" y="0"/>
                </a:lnTo>
                <a:lnTo>
                  <a:pt x="44958" y="542417"/>
                </a:lnTo>
                <a:lnTo>
                  <a:pt x="62992" y="542417"/>
                </a:lnTo>
                <a:lnTo>
                  <a:pt x="62992" y="0"/>
                </a:lnTo>
                <a:close/>
                <a:moveTo>
                  <a:pt x="107950" y="526796"/>
                </a:moveTo>
                <a:lnTo>
                  <a:pt x="62992" y="526796"/>
                </a:lnTo>
                <a:lnTo>
                  <a:pt x="62992" y="542417"/>
                </a:lnTo>
                <a:lnTo>
                  <a:pt x="98933" y="542417"/>
                </a:lnTo>
                <a:lnTo>
                  <a:pt x="107950" y="526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12" y="3198114"/>
            <a:ext cx="12700" cy="12700"/>
          </a:xfrm>
          <a:prstGeom prst="rect">
            <a:avLst/>
          </a:prstGeom>
        </p:spPr>
      </p:pic>
      <p:pic>
        <p:nvPicPr>
          <p:cNvPr id="38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134" y="2484983"/>
            <a:ext cx="5452237" cy="501802"/>
          </a:xfrm>
          <a:prstGeom prst="rect">
            <a:avLst/>
          </a:prstGeom>
        </p:spPr>
      </p:pic>
      <p:sp>
        <p:nvSpPr>
          <p:cNvPr id="342" name="object 342"/>
          <p:cNvSpPr/>
          <p:nvPr/>
        </p:nvSpPr>
        <p:spPr>
          <a:xfrm>
            <a:off x="1679041" y="2521052"/>
            <a:ext cx="5291328" cy="363245"/>
          </a:xfrm>
          <a:custGeom>
            <a:avLst/>
            <a:gdLst/>
            <a:ahLst/>
            <a:cxnLst/>
            <a:rect l="l" t="t" r="r" b="b"/>
            <a:pathLst>
              <a:path w="5291328" h="363245">
                <a:moveTo>
                  <a:pt x="0" y="363245"/>
                </a:moveTo>
                <a:lnTo>
                  <a:pt x="0" y="0"/>
                </a:lnTo>
                <a:lnTo>
                  <a:pt x="5291329" y="0"/>
                </a:lnTo>
                <a:lnTo>
                  <a:pt x="5291329" y="363245"/>
                </a:lnTo>
                <a:lnTo>
                  <a:pt x="0" y="36324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969506" y="2400428"/>
            <a:ext cx="138430" cy="482981"/>
          </a:xfrm>
          <a:custGeom>
            <a:avLst/>
            <a:gdLst/>
            <a:ahLst/>
            <a:cxnLst/>
            <a:rect l="l" t="t" r="r" b="b"/>
            <a:pathLst>
              <a:path w="138430" h="482981">
                <a:moveTo>
                  <a:pt x="138430" y="0"/>
                </a:moveTo>
                <a:lnTo>
                  <a:pt x="0" y="120523"/>
                </a:lnTo>
                <a:lnTo>
                  <a:pt x="0" y="482981"/>
                </a:lnTo>
                <a:lnTo>
                  <a:pt x="138430" y="362457"/>
                </a:lnTo>
                <a:lnTo>
                  <a:pt x="138430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679042" y="2400428"/>
            <a:ext cx="5429783" cy="120523"/>
          </a:xfrm>
          <a:custGeom>
            <a:avLst/>
            <a:gdLst/>
            <a:ahLst/>
            <a:cxnLst/>
            <a:rect l="l" t="t" r="r" b="b"/>
            <a:pathLst>
              <a:path w="5429783" h="120523">
                <a:moveTo>
                  <a:pt x="5429784" y="0"/>
                </a:moveTo>
                <a:lnTo>
                  <a:pt x="138443" y="0"/>
                </a:lnTo>
                <a:lnTo>
                  <a:pt x="0" y="120523"/>
                </a:lnTo>
                <a:lnTo>
                  <a:pt x="5291354" y="120523"/>
                </a:lnTo>
                <a:lnTo>
                  <a:pt x="5429784" y="0"/>
                </a:lnTo>
                <a:close/>
              </a:path>
            </a:pathLst>
          </a:custGeom>
          <a:solidFill>
            <a:srgbClr val="FF31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672692" y="2394078"/>
            <a:ext cx="5442483" cy="495681"/>
          </a:xfrm>
          <a:custGeom>
            <a:avLst/>
            <a:gdLst/>
            <a:ahLst/>
            <a:cxnLst/>
            <a:rect l="l" t="t" r="r" b="b"/>
            <a:pathLst>
              <a:path w="5442483" h="495681">
                <a:moveTo>
                  <a:pt x="6350" y="126873"/>
                </a:moveTo>
                <a:lnTo>
                  <a:pt x="144793" y="6350"/>
                </a:lnTo>
                <a:lnTo>
                  <a:pt x="5436134" y="6350"/>
                </a:lnTo>
                <a:lnTo>
                  <a:pt x="5436134" y="368807"/>
                </a:lnTo>
                <a:lnTo>
                  <a:pt x="5297704" y="489331"/>
                </a:lnTo>
                <a:lnTo>
                  <a:pt x="6350" y="489331"/>
                </a:lnTo>
                <a:lnTo>
                  <a:pt x="6350" y="12687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672692" y="2394078"/>
            <a:ext cx="5442483" cy="133223"/>
          </a:xfrm>
          <a:custGeom>
            <a:avLst/>
            <a:gdLst/>
            <a:ahLst/>
            <a:cxnLst/>
            <a:rect l="l" t="t" r="r" b="b"/>
            <a:pathLst>
              <a:path w="5442483" h="133223">
                <a:moveTo>
                  <a:pt x="6350" y="126873"/>
                </a:moveTo>
                <a:lnTo>
                  <a:pt x="5297704" y="126873"/>
                </a:lnTo>
                <a:lnTo>
                  <a:pt x="5436134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964045" y="2514600"/>
            <a:ext cx="12700" cy="375158"/>
          </a:xfrm>
          <a:custGeom>
            <a:avLst/>
            <a:gdLst/>
            <a:ahLst/>
            <a:cxnLst/>
            <a:rect l="l" t="t" r="r" b="b"/>
            <a:pathLst>
              <a:path w="12700" h="375158">
                <a:moveTo>
                  <a:pt x="6350" y="6350"/>
                </a:moveTo>
                <a:lnTo>
                  <a:pt x="6350" y="3688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801491" y="2887346"/>
            <a:ext cx="12700" cy="325755"/>
          </a:xfrm>
          <a:custGeom>
            <a:avLst/>
            <a:gdLst/>
            <a:ahLst/>
            <a:cxnLst/>
            <a:rect l="l" t="t" r="r" b="b"/>
            <a:pathLst>
              <a:path w="12700" h="325755">
                <a:moveTo>
                  <a:pt x="6350" y="6350"/>
                </a:moveTo>
                <a:lnTo>
                  <a:pt x="6350" y="3194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783" y="2496794"/>
            <a:ext cx="1465326" cy="501802"/>
          </a:xfrm>
          <a:prstGeom prst="rect">
            <a:avLst/>
          </a:prstGeom>
        </p:spPr>
      </p:pic>
      <p:sp>
        <p:nvSpPr>
          <p:cNvPr id="349" name="object 349"/>
          <p:cNvSpPr/>
          <p:nvPr/>
        </p:nvSpPr>
        <p:spPr>
          <a:xfrm>
            <a:off x="5658740" y="2532736"/>
            <a:ext cx="1304417" cy="363245"/>
          </a:xfrm>
          <a:custGeom>
            <a:avLst/>
            <a:gdLst/>
            <a:ahLst/>
            <a:cxnLst/>
            <a:rect l="l" t="t" r="r" b="b"/>
            <a:pathLst>
              <a:path w="1304417" h="363245">
                <a:moveTo>
                  <a:pt x="0" y="363246"/>
                </a:moveTo>
                <a:lnTo>
                  <a:pt x="0" y="0"/>
                </a:lnTo>
                <a:lnTo>
                  <a:pt x="1304417" y="0"/>
                </a:lnTo>
                <a:lnTo>
                  <a:pt x="1304417" y="363246"/>
                </a:lnTo>
                <a:lnTo>
                  <a:pt x="0" y="363246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963157" y="2412239"/>
            <a:ext cx="139319" cy="482981"/>
          </a:xfrm>
          <a:custGeom>
            <a:avLst/>
            <a:gdLst/>
            <a:ahLst/>
            <a:cxnLst/>
            <a:rect l="l" t="t" r="r" b="b"/>
            <a:pathLst>
              <a:path w="139319" h="482981">
                <a:moveTo>
                  <a:pt x="139319" y="0"/>
                </a:moveTo>
                <a:lnTo>
                  <a:pt x="0" y="120523"/>
                </a:lnTo>
                <a:lnTo>
                  <a:pt x="0" y="482981"/>
                </a:lnTo>
                <a:lnTo>
                  <a:pt x="139319" y="362458"/>
                </a:lnTo>
                <a:lnTo>
                  <a:pt x="139319" y="0"/>
                </a:lnTo>
                <a:close/>
              </a:path>
            </a:pathLst>
          </a:custGeom>
          <a:solidFill>
            <a:srgbClr val="CDA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658740" y="2412239"/>
            <a:ext cx="1442847" cy="120523"/>
          </a:xfrm>
          <a:custGeom>
            <a:avLst/>
            <a:gdLst/>
            <a:ahLst/>
            <a:cxnLst/>
            <a:rect l="l" t="t" r="r" b="b"/>
            <a:pathLst>
              <a:path w="1442847" h="120523">
                <a:moveTo>
                  <a:pt x="1442847" y="0"/>
                </a:moveTo>
                <a:lnTo>
                  <a:pt x="138430" y="0"/>
                </a:lnTo>
                <a:lnTo>
                  <a:pt x="0" y="120523"/>
                </a:lnTo>
                <a:lnTo>
                  <a:pt x="1303528" y="120523"/>
                </a:lnTo>
                <a:lnTo>
                  <a:pt x="1442847" y="0"/>
                </a:lnTo>
                <a:close/>
              </a:path>
            </a:pathLst>
          </a:custGeom>
          <a:solidFill>
            <a:srgbClr val="FFD5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652390" y="2405889"/>
            <a:ext cx="1455547" cy="495681"/>
          </a:xfrm>
          <a:custGeom>
            <a:avLst/>
            <a:gdLst/>
            <a:ahLst/>
            <a:cxnLst/>
            <a:rect l="l" t="t" r="r" b="b"/>
            <a:pathLst>
              <a:path w="1455547" h="495681">
                <a:moveTo>
                  <a:pt x="6350" y="126873"/>
                </a:moveTo>
                <a:lnTo>
                  <a:pt x="144780" y="6350"/>
                </a:lnTo>
                <a:lnTo>
                  <a:pt x="1449197" y="6350"/>
                </a:lnTo>
                <a:lnTo>
                  <a:pt x="1449197" y="368808"/>
                </a:lnTo>
                <a:lnTo>
                  <a:pt x="1309878" y="489331"/>
                </a:lnTo>
                <a:lnTo>
                  <a:pt x="6350" y="489331"/>
                </a:lnTo>
                <a:lnTo>
                  <a:pt x="6350" y="12687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652390" y="2405889"/>
            <a:ext cx="1455547" cy="133223"/>
          </a:xfrm>
          <a:custGeom>
            <a:avLst/>
            <a:gdLst/>
            <a:ahLst/>
            <a:cxnLst/>
            <a:rect l="l" t="t" r="r" b="b"/>
            <a:pathLst>
              <a:path w="1455547" h="133223">
                <a:moveTo>
                  <a:pt x="6350" y="126873"/>
                </a:moveTo>
                <a:lnTo>
                  <a:pt x="1309878" y="126873"/>
                </a:lnTo>
                <a:lnTo>
                  <a:pt x="144919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956806" y="2526411"/>
            <a:ext cx="12700" cy="375158"/>
          </a:xfrm>
          <a:custGeom>
            <a:avLst/>
            <a:gdLst/>
            <a:ahLst/>
            <a:cxnLst/>
            <a:rect l="l" t="t" r="r" b="b"/>
            <a:pathLst>
              <a:path w="12700" h="375158">
                <a:moveTo>
                  <a:pt x="6350" y="6350"/>
                </a:moveTo>
                <a:lnTo>
                  <a:pt x="6350" y="3688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770" y="1341260"/>
            <a:ext cx="4313301" cy="533895"/>
          </a:xfrm>
          <a:prstGeom prst="rect">
            <a:avLst/>
          </a:prstGeom>
        </p:spPr>
      </p:pic>
      <p:sp>
        <p:nvSpPr>
          <p:cNvPr id="355" name="object 355"/>
          <p:cNvSpPr/>
          <p:nvPr/>
        </p:nvSpPr>
        <p:spPr>
          <a:xfrm>
            <a:off x="9946006" y="1257555"/>
            <a:ext cx="147447" cy="512699"/>
          </a:xfrm>
          <a:custGeom>
            <a:avLst/>
            <a:gdLst/>
            <a:ahLst/>
            <a:cxnLst/>
            <a:rect l="l" t="t" r="r" b="b"/>
            <a:pathLst>
              <a:path w="147447" h="512699">
                <a:moveTo>
                  <a:pt x="147447" y="0"/>
                </a:moveTo>
                <a:lnTo>
                  <a:pt x="0" y="128270"/>
                </a:lnTo>
                <a:lnTo>
                  <a:pt x="0" y="512699"/>
                </a:lnTo>
                <a:lnTo>
                  <a:pt x="147447" y="384302"/>
                </a:lnTo>
                <a:lnTo>
                  <a:pt x="147447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802631" y="1257554"/>
            <a:ext cx="4289933" cy="128270"/>
          </a:xfrm>
          <a:custGeom>
            <a:avLst/>
            <a:gdLst/>
            <a:ahLst/>
            <a:cxnLst/>
            <a:rect l="l" t="t" r="r" b="b"/>
            <a:pathLst>
              <a:path w="4289933" h="128270">
                <a:moveTo>
                  <a:pt x="4289933" y="0"/>
                </a:moveTo>
                <a:lnTo>
                  <a:pt x="146558" y="0"/>
                </a:lnTo>
                <a:lnTo>
                  <a:pt x="0" y="128270"/>
                </a:lnTo>
                <a:lnTo>
                  <a:pt x="4142486" y="128270"/>
                </a:lnTo>
                <a:lnTo>
                  <a:pt x="4289933" y="0"/>
                </a:lnTo>
                <a:close/>
              </a:path>
            </a:pathLst>
          </a:custGeom>
          <a:solidFill>
            <a:srgbClr val="FF31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796281" y="1251205"/>
            <a:ext cx="4302633" cy="525399"/>
          </a:xfrm>
          <a:custGeom>
            <a:avLst/>
            <a:gdLst/>
            <a:ahLst/>
            <a:cxnLst/>
            <a:rect l="l" t="t" r="r" b="b"/>
            <a:pathLst>
              <a:path w="4302633" h="525399">
                <a:moveTo>
                  <a:pt x="6350" y="134620"/>
                </a:moveTo>
                <a:lnTo>
                  <a:pt x="152908" y="6350"/>
                </a:lnTo>
                <a:lnTo>
                  <a:pt x="4296283" y="6350"/>
                </a:lnTo>
                <a:lnTo>
                  <a:pt x="4296283" y="390652"/>
                </a:lnTo>
                <a:lnTo>
                  <a:pt x="4148836" y="519049"/>
                </a:lnTo>
                <a:lnTo>
                  <a:pt x="6350" y="519049"/>
                </a:lnTo>
                <a:lnTo>
                  <a:pt x="6350" y="1346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796281" y="1251204"/>
            <a:ext cx="4302633" cy="140970"/>
          </a:xfrm>
          <a:custGeom>
            <a:avLst/>
            <a:gdLst/>
            <a:ahLst/>
            <a:cxnLst/>
            <a:rect l="l" t="t" r="r" b="b"/>
            <a:pathLst>
              <a:path w="4302633" h="140970">
                <a:moveTo>
                  <a:pt x="6350" y="134620"/>
                </a:moveTo>
                <a:lnTo>
                  <a:pt x="4148836" y="134620"/>
                </a:lnTo>
                <a:lnTo>
                  <a:pt x="4296283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9939655" y="1379475"/>
            <a:ext cx="12700" cy="397129"/>
          </a:xfrm>
          <a:custGeom>
            <a:avLst/>
            <a:gdLst/>
            <a:ahLst/>
            <a:cxnLst/>
            <a:rect l="l" t="t" r="r" b="b"/>
            <a:pathLst>
              <a:path w="12700" h="397129">
                <a:moveTo>
                  <a:pt x="6350" y="6350"/>
                </a:moveTo>
                <a:lnTo>
                  <a:pt x="6350" y="3907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398258" y="1821181"/>
            <a:ext cx="107950" cy="1886585"/>
          </a:xfrm>
          <a:custGeom>
            <a:avLst/>
            <a:gdLst/>
            <a:ahLst/>
            <a:cxnLst/>
            <a:rect l="l" t="t" r="r" b="b"/>
            <a:pathLst>
              <a:path w="107950" h="1886585">
                <a:moveTo>
                  <a:pt x="44958" y="1792732"/>
                </a:moveTo>
                <a:lnTo>
                  <a:pt x="0" y="1792732"/>
                </a:lnTo>
                <a:lnTo>
                  <a:pt x="53975" y="1886585"/>
                </a:lnTo>
                <a:lnTo>
                  <a:pt x="98933" y="1808353"/>
                </a:lnTo>
                <a:lnTo>
                  <a:pt x="44958" y="1808353"/>
                </a:lnTo>
                <a:lnTo>
                  <a:pt x="44958" y="1792732"/>
                </a:lnTo>
                <a:close/>
                <a:moveTo>
                  <a:pt x="62992" y="0"/>
                </a:moveTo>
                <a:lnTo>
                  <a:pt x="44958" y="0"/>
                </a:lnTo>
                <a:lnTo>
                  <a:pt x="44958" y="1808353"/>
                </a:lnTo>
                <a:lnTo>
                  <a:pt x="62992" y="1808353"/>
                </a:lnTo>
                <a:lnTo>
                  <a:pt x="62992" y="0"/>
                </a:lnTo>
                <a:close/>
                <a:moveTo>
                  <a:pt x="107950" y="1792732"/>
                </a:moveTo>
                <a:lnTo>
                  <a:pt x="62992" y="1792732"/>
                </a:lnTo>
                <a:lnTo>
                  <a:pt x="62992" y="1808353"/>
                </a:lnTo>
                <a:lnTo>
                  <a:pt x="98933" y="1808353"/>
                </a:lnTo>
                <a:lnTo>
                  <a:pt x="107950" y="17927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5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56" y="2542032"/>
            <a:ext cx="4700016" cy="304800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2353360" y="2602865"/>
            <a:ext cx="19729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Segment Register (16 bits)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874387" y="2557352"/>
            <a:ext cx="463268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0 0 0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512943" y="2557352"/>
            <a:ext cx="115096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4434332" y="5502859"/>
            <a:ext cx="5312918" cy="407086"/>
          </a:xfrm>
          <a:custGeom>
            <a:avLst/>
            <a:gdLst/>
            <a:ahLst/>
            <a:cxnLst/>
            <a:rect l="l" t="t" r="r" b="b"/>
            <a:pathLst>
              <a:path w="5312918" h="407086">
                <a:moveTo>
                  <a:pt x="0" y="407086"/>
                </a:moveTo>
                <a:lnTo>
                  <a:pt x="0" y="0"/>
                </a:lnTo>
                <a:lnTo>
                  <a:pt x="5312918" y="0"/>
                </a:lnTo>
                <a:lnTo>
                  <a:pt x="5312918" y="407086"/>
                </a:lnTo>
                <a:lnTo>
                  <a:pt x="0" y="4070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5503164"/>
            <a:ext cx="5312664" cy="40690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4700651" y="5595061"/>
            <a:ext cx="19576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Physical Address (20 Bits)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2" name="object 362"/>
          <p:cNvSpPr/>
          <p:nvPr/>
        </p:nvSpPr>
        <p:spPr>
          <a:xfrm>
            <a:off x="6247639" y="3883178"/>
            <a:ext cx="1333119" cy="728827"/>
          </a:xfrm>
          <a:custGeom>
            <a:avLst/>
            <a:gdLst/>
            <a:ahLst/>
            <a:cxnLst/>
            <a:rect l="l" t="t" r="r" b="b"/>
            <a:pathLst>
              <a:path w="1333119" h="728827">
                <a:moveTo>
                  <a:pt x="0" y="728828"/>
                </a:moveTo>
                <a:lnTo>
                  <a:pt x="0" y="0"/>
                </a:lnTo>
                <a:lnTo>
                  <a:pt x="1333119" y="0"/>
                </a:lnTo>
                <a:lnTo>
                  <a:pt x="1333119" y="728828"/>
                </a:lnTo>
                <a:lnTo>
                  <a:pt x="0" y="72882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83152"/>
            <a:ext cx="1331976" cy="728472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6328538" y="3956051"/>
            <a:ext cx="68768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solidFill>
                  <a:srgbClr val="FFFFFF"/>
                </a:solidFill>
                <a:latin typeface="Verdana"/>
                <a:cs typeface="Verdana"/>
              </a:rPr>
              <a:t>Adder</a:t>
            </a:r>
            <a:endParaRPr>
              <a:latin typeface="Verdana"/>
              <a:cs typeface="Verdana"/>
            </a:endParaRPr>
          </a:p>
        </p:txBody>
      </p:sp>
      <p:sp>
        <p:nvSpPr>
          <p:cNvPr id="363" name="object 363"/>
          <p:cNvSpPr/>
          <p:nvPr/>
        </p:nvSpPr>
        <p:spPr>
          <a:xfrm>
            <a:off x="5802630" y="1385088"/>
            <a:ext cx="4134358" cy="385165"/>
          </a:xfrm>
          <a:custGeom>
            <a:avLst/>
            <a:gdLst/>
            <a:ahLst/>
            <a:cxnLst/>
            <a:rect l="l" t="t" r="r" b="b"/>
            <a:pathLst>
              <a:path w="4134358" h="385165">
                <a:moveTo>
                  <a:pt x="0" y="385166"/>
                </a:moveTo>
                <a:lnTo>
                  <a:pt x="0" y="0"/>
                </a:lnTo>
                <a:lnTo>
                  <a:pt x="4134358" y="0"/>
                </a:lnTo>
                <a:lnTo>
                  <a:pt x="4134358" y="385166"/>
                </a:lnTo>
                <a:lnTo>
                  <a:pt x="0" y="3851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8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392" y="1385316"/>
            <a:ext cx="4133088" cy="385572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6397118" y="1496060"/>
            <a:ext cx="155061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Offset Value (16 bits)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001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42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38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64" name="object 364"/>
          <p:cNvSpPr/>
          <p:nvPr/>
        </p:nvSpPr>
        <p:spPr>
          <a:xfrm>
            <a:off x="8362315" y="5013072"/>
            <a:ext cx="6350" cy="748665"/>
          </a:xfrm>
          <a:custGeom>
            <a:avLst/>
            <a:gdLst/>
            <a:ahLst/>
            <a:cxnLst/>
            <a:rect l="l" t="t" r="r" b="b"/>
            <a:pathLst>
              <a:path w="6350" h="748665">
                <a:moveTo>
                  <a:pt x="3175" y="3175"/>
                </a:moveTo>
                <a:lnTo>
                  <a:pt x="3175" y="745490"/>
                </a:lnTo>
              </a:path>
            </a:pathLst>
          </a:custGeom>
          <a:ln w="6350">
            <a:solidFill>
              <a:srgbClr val="CC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22300"/>
            <a:ext cx="450552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 : Memory Access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206753" y="1284795"/>
            <a:ext cx="4006161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20 Address lines </a:t>
            </a:r>
            <a:r>
              <a:rPr sz="1500" spc="10" dirty="0">
                <a:latin typeface="Arial"/>
                <a:cs typeface="Arial"/>
              </a:rPr>
              <a:t>  </a:t>
            </a:r>
            <a:r>
              <a:rPr sz="1500" b="1" spc="10" dirty="0">
                <a:latin typeface="Arial"/>
                <a:cs typeface="Arial"/>
              </a:rPr>
              <a:t>8086 can address up to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06752" y="1514919"/>
            <a:ext cx="108684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342389" y="1514934"/>
            <a:ext cx="143629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b="1" spc="10" dirty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565196" y="1514919"/>
            <a:ext cx="2051844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= 1M bytes of memory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206753" y="1970595"/>
            <a:ext cx="4011291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However, the largest register is only 16 bits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206752" y="2428176"/>
            <a:ext cx="4311886" cy="9233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Physical Address will have to be calculated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Physical Address: Actual address of a byte in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memory. i.e. the value which goes out onto the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address bus.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206752" y="3568128"/>
            <a:ext cx="3968330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Memory Address represented in the form 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206752" y="3796982"/>
            <a:ext cx="1094210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Seg : Offset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653283" y="3796982"/>
            <a:ext cx="1561005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(Eg - 89AB:F012)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206753" y="4254182"/>
            <a:ext cx="4295087" cy="11541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Each time the processor wants to  access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latin typeface="Arial"/>
                <a:cs typeface="Arial"/>
              </a:rPr>
              <a:t>memory, it takes the contents of a segment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latin typeface="Arial"/>
                <a:cs typeface="Arial"/>
              </a:rPr>
              <a:t>register, shifts it one hexadecimal place to the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latin typeface="Arial"/>
                <a:cs typeface="Arial"/>
              </a:rPr>
              <a:t>left (same as multiplying by 16</a:t>
            </a:r>
            <a:r>
              <a:rPr sz="950" b="1" spc="10" dirty="0">
                <a:latin typeface="Arial"/>
                <a:cs typeface="Arial"/>
              </a:rPr>
              <a:t>10</a:t>
            </a:r>
            <a:r>
              <a:rPr sz="1500" b="1" spc="10" dirty="0">
                <a:latin typeface="Arial"/>
                <a:cs typeface="Arial"/>
              </a:rPr>
              <a:t>), then add the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latin typeface="Arial"/>
                <a:cs typeface="Arial"/>
              </a:rPr>
              <a:t>required offset to form the 20- bit address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48841" y="5599633"/>
            <a:ext cx="17450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89AB : F012  </a:t>
            </a:r>
            <a:r>
              <a:rPr sz="1200" spc="10" dirty="0">
                <a:solidFill>
                  <a:srgbClr val="CC0066"/>
                </a:solidFill>
                <a:latin typeface="Arial"/>
                <a:cs typeface="Arial"/>
              </a:rPr>
              <a:t></a:t>
            </a:r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  89AB </a:t>
            </a:r>
            <a:r>
              <a:rPr sz="1200" spc="10" dirty="0">
                <a:solidFill>
                  <a:srgbClr val="CC0066"/>
                </a:solidFill>
                <a:latin typeface="Arial"/>
                <a:cs typeface="Arial"/>
              </a:rPr>
              <a:t>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726559" y="5599633"/>
            <a:ext cx="41351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89AB0 (Paragraph to byte </a:t>
            </a:r>
            <a:r>
              <a:rPr sz="1200" spc="10" dirty="0">
                <a:solidFill>
                  <a:srgbClr val="CC0066"/>
                </a:solidFill>
                <a:latin typeface="Arial"/>
                <a:cs typeface="Arial"/>
              </a:rPr>
              <a:t></a:t>
            </a:r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 89AB x 10 = 89AB0) F012 </a:t>
            </a:r>
            <a:r>
              <a:rPr sz="1200" spc="10" dirty="0">
                <a:solidFill>
                  <a:srgbClr val="CC0066"/>
                </a:solidFill>
                <a:latin typeface="Arial"/>
                <a:cs typeface="Arial"/>
              </a:rPr>
              <a:t>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501007" y="5782513"/>
            <a:ext cx="713016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5551"/>
            <a:r>
              <a:rPr sz="1200" spc="10" dirty="0">
                <a:solidFill>
                  <a:srgbClr val="CC006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0F012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+ 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555615" y="5782513"/>
            <a:ext cx="22066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C0066"/>
                </a:solidFill>
                <a:latin typeface="Arial"/>
                <a:cs typeface="Arial"/>
              </a:rPr>
              <a:t>(Offset is already in byte unit)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741799" y="6175118"/>
            <a:ext cx="265008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C0066"/>
                </a:solidFill>
                <a:latin typeface="Arial"/>
                <a:cs typeface="Arial"/>
              </a:rPr>
              <a:t>98AC2  (The absolute address)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9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1313192"/>
            <a:ext cx="126365" cy="133972"/>
          </a:xfrm>
          <a:prstGeom prst="rect">
            <a:avLst/>
          </a:prstGeom>
        </p:spPr>
      </p:pic>
      <p:pic>
        <p:nvPicPr>
          <p:cNvPr id="39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1999246"/>
            <a:ext cx="126365" cy="133972"/>
          </a:xfrm>
          <a:prstGeom prst="rect">
            <a:avLst/>
          </a:prstGeom>
        </p:spPr>
      </p:pic>
      <p:pic>
        <p:nvPicPr>
          <p:cNvPr id="3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2456446"/>
            <a:ext cx="126365" cy="133972"/>
          </a:xfrm>
          <a:prstGeom prst="rect">
            <a:avLst/>
          </a:prstGeom>
        </p:spPr>
      </p:pic>
      <p:pic>
        <p:nvPicPr>
          <p:cNvPr id="39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3596652"/>
            <a:ext cx="126365" cy="133972"/>
          </a:xfrm>
          <a:prstGeom prst="rect">
            <a:avLst/>
          </a:prstGeom>
        </p:spPr>
      </p:pic>
      <p:pic>
        <p:nvPicPr>
          <p:cNvPr id="39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4281564"/>
            <a:ext cx="126365" cy="133972"/>
          </a:xfrm>
          <a:prstGeom prst="rect">
            <a:avLst/>
          </a:prstGeom>
        </p:spPr>
      </p:pic>
      <p:pic>
        <p:nvPicPr>
          <p:cNvPr id="39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60" y="1237615"/>
            <a:ext cx="2465704" cy="2424430"/>
          </a:xfrm>
          <a:prstGeom prst="rect">
            <a:avLst/>
          </a:prstGeom>
        </p:spPr>
      </p:pic>
      <p:sp>
        <p:nvSpPr>
          <p:cNvPr id="365" name="object 365"/>
          <p:cNvSpPr/>
          <p:nvPr/>
        </p:nvSpPr>
        <p:spPr>
          <a:xfrm>
            <a:off x="8378190" y="4803522"/>
            <a:ext cx="1808480" cy="427355"/>
          </a:xfrm>
          <a:custGeom>
            <a:avLst/>
            <a:gdLst/>
            <a:ahLst/>
            <a:cxnLst/>
            <a:rect l="l" t="t" r="r" b="b"/>
            <a:pathLst>
              <a:path w="1808480" h="427355">
                <a:moveTo>
                  <a:pt x="0" y="427355"/>
                </a:moveTo>
                <a:lnTo>
                  <a:pt x="0" y="0"/>
                </a:lnTo>
                <a:lnTo>
                  <a:pt x="1808480" y="0"/>
                </a:lnTo>
                <a:lnTo>
                  <a:pt x="1808480" y="427355"/>
                </a:lnTo>
                <a:lnTo>
                  <a:pt x="0" y="42735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375015" y="4800347"/>
            <a:ext cx="1814830" cy="433705"/>
          </a:xfrm>
          <a:custGeom>
            <a:avLst/>
            <a:gdLst/>
            <a:ahLst/>
            <a:cxnLst/>
            <a:rect l="l" t="t" r="r" b="b"/>
            <a:pathLst>
              <a:path w="1814830" h="433705">
                <a:moveTo>
                  <a:pt x="3175" y="430530"/>
                </a:moveTo>
                <a:lnTo>
                  <a:pt x="3175" y="3175"/>
                </a:lnTo>
                <a:lnTo>
                  <a:pt x="1811655" y="3175"/>
                </a:lnTo>
                <a:lnTo>
                  <a:pt x="1811655" y="430530"/>
                </a:lnTo>
                <a:lnTo>
                  <a:pt x="3175" y="430530"/>
                </a:lnTo>
                <a:close/>
              </a:path>
            </a:pathLst>
          </a:custGeom>
          <a:ln w="6350">
            <a:solidFill>
              <a:srgbClr val="CC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8526526" y="4832731"/>
            <a:ext cx="1571802" cy="3678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27659"/>
            <a:r>
              <a:rPr sz="1200" spc="10" dirty="0">
                <a:latin typeface="Verdana"/>
                <a:cs typeface="Verdana"/>
              </a:rPr>
              <a:t>16 bytes of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contiguous memory</a:t>
            </a:r>
            <a:endParaRPr sz="12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0176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43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39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22300"/>
            <a:ext cx="450552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 : Memory Access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206752" y="1286320"/>
            <a:ext cx="4385944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To access memory we use these four registers: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SI, DI, BP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453630" y="1286319"/>
            <a:ext cx="324448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BX,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206753" y="1970596"/>
            <a:ext cx="4524315" cy="6924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Combining these registers inside [ ] symbols, we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latin typeface="Arial"/>
                <a:cs typeface="Arial"/>
              </a:rPr>
              <a:t>can get different memory locations (</a:t>
            </a:r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Effective</a:t>
            </a:r>
            <a:endParaRPr sz="1500">
              <a:latin typeface="Arial"/>
              <a:cs typeface="Arial"/>
            </a:endParaRPr>
          </a:p>
          <a:p>
            <a:r>
              <a:rPr sz="1500" b="1" spc="10" dirty="0">
                <a:solidFill>
                  <a:srgbClr val="CC0066"/>
                </a:solidFill>
                <a:latin typeface="Arial"/>
                <a:cs typeface="Arial"/>
              </a:rPr>
              <a:t>Address, EA</a:t>
            </a:r>
            <a:r>
              <a:rPr sz="1500" b="1" spc="10" dirty="0"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206753" y="2885376"/>
            <a:ext cx="2355453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00" b="1" spc="10" dirty="0">
                <a:latin typeface="Arial"/>
                <a:cs typeface="Arial"/>
              </a:rPr>
              <a:t>Supported combinations: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331721" y="3390643"/>
            <a:ext cx="907621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Verdana"/>
                <a:cs typeface="Verdana"/>
              </a:rPr>
              <a:t>[BX + SI]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[BX + DI]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[BP + SI]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[BP + DI]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721863" y="3491227"/>
            <a:ext cx="2802027" cy="6495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Verdana"/>
                <a:cs typeface="Verdana"/>
              </a:rPr>
              <a:t>[SI]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[DI]</a:t>
            </a:r>
            <a:endParaRPr sz="1400">
              <a:latin typeface="Verdana"/>
              <a:cs typeface="Verdana"/>
            </a:endParaRPr>
          </a:p>
          <a:p>
            <a:r>
              <a:rPr sz="1370" spc="10" dirty="0">
                <a:latin typeface="Verdana"/>
                <a:cs typeface="Verdana"/>
              </a:rPr>
              <a:t>d16 (variable offset only) [BX]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714109" y="3390644"/>
            <a:ext cx="346889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Verdana"/>
                <a:cs typeface="Verdana"/>
              </a:rPr>
              <a:t>[BX + SI + d8] [BX + DI + d8] [BP +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SI + d8] [BP + DI + d8]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2223516" y="327266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223516" y="327266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235708" y="3272662"/>
            <a:ext cx="1377950" cy="12192"/>
          </a:xfrm>
          <a:custGeom>
            <a:avLst/>
            <a:gdLst/>
            <a:ahLst/>
            <a:cxnLst/>
            <a:rect l="l" t="t" r="r" b="b"/>
            <a:pathLst>
              <a:path w="1377950" h="12192">
                <a:moveTo>
                  <a:pt x="0" y="12193"/>
                </a:moveTo>
                <a:lnTo>
                  <a:pt x="0" y="0"/>
                </a:lnTo>
                <a:lnTo>
                  <a:pt x="1377950" y="0"/>
                </a:lnTo>
                <a:lnTo>
                  <a:pt x="137795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613658" y="3272662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625851" y="3272662"/>
            <a:ext cx="2980055" cy="12192"/>
          </a:xfrm>
          <a:custGeom>
            <a:avLst/>
            <a:gdLst/>
            <a:ahLst/>
            <a:cxnLst/>
            <a:rect l="l" t="t" r="r" b="b"/>
            <a:pathLst>
              <a:path w="2980055" h="12192">
                <a:moveTo>
                  <a:pt x="0" y="12193"/>
                </a:moveTo>
                <a:lnTo>
                  <a:pt x="0" y="0"/>
                </a:lnTo>
                <a:lnTo>
                  <a:pt x="2980055" y="0"/>
                </a:lnTo>
                <a:lnTo>
                  <a:pt x="2980055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605905" y="327266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618097" y="3272662"/>
            <a:ext cx="3760342" cy="12192"/>
          </a:xfrm>
          <a:custGeom>
            <a:avLst/>
            <a:gdLst/>
            <a:ahLst/>
            <a:cxnLst/>
            <a:rect l="l" t="t" r="r" b="b"/>
            <a:pathLst>
              <a:path w="3760342" h="12192">
                <a:moveTo>
                  <a:pt x="0" y="12193"/>
                </a:moveTo>
                <a:lnTo>
                  <a:pt x="0" y="0"/>
                </a:lnTo>
                <a:lnTo>
                  <a:pt x="3760342" y="0"/>
                </a:lnTo>
                <a:lnTo>
                  <a:pt x="37603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0378440" y="327266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0378440" y="327266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223516" y="3284804"/>
            <a:ext cx="12192" cy="1166164"/>
          </a:xfrm>
          <a:custGeom>
            <a:avLst/>
            <a:gdLst/>
            <a:ahLst/>
            <a:cxnLst/>
            <a:rect l="l" t="t" r="r" b="b"/>
            <a:pathLst>
              <a:path w="12192" h="1166164">
                <a:moveTo>
                  <a:pt x="0" y="1166165"/>
                </a:moveTo>
                <a:lnTo>
                  <a:pt x="0" y="0"/>
                </a:lnTo>
                <a:lnTo>
                  <a:pt x="12192" y="0"/>
                </a:lnTo>
                <a:lnTo>
                  <a:pt x="12192" y="1166165"/>
                </a:lnTo>
                <a:lnTo>
                  <a:pt x="0" y="1166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613658" y="3284804"/>
            <a:ext cx="12191" cy="1166164"/>
          </a:xfrm>
          <a:custGeom>
            <a:avLst/>
            <a:gdLst/>
            <a:ahLst/>
            <a:cxnLst/>
            <a:rect l="l" t="t" r="r" b="b"/>
            <a:pathLst>
              <a:path w="12191" h="1166164">
                <a:moveTo>
                  <a:pt x="0" y="1166165"/>
                </a:moveTo>
                <a:lnTo>
                  <a:pt x="0" y="0"/>
                </a:lnTo>
                <a:lnTo>
                  <a:pt x="12192" y="0"/>
                </a:lnTo>
                <a:lnTo>
                  <a:pt x="12192" y="1166165"/>
                </a:lnTo>
                <a:lnTo>
                  <a:pt x="0" y="1166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605905" y="3284804"/>
            <a:ext cx="12192" cy="1166164"/>
          </a:xfrm>
          <a:custGeom>
            <a:avLst/>
            <a:gdLst/>
            <a:ahLst/>
            <a:cxnLst/>
            <a:rect l="l" t="t" r="r" b="b"/>
            <a:pathLst>
              <a:path w="12192" h="1166164">
                <a:moveTo>
                  <a:pt x="0" y="1166165"/>
                </a:moveTo>
                <a:lnTo>
                  <a:pt x="0" y="0"/>
                </a:lnTo>
                <a:lnTo>
                  <a:pt x="12192" y="0"/>
                </a:lnTo>
                <a:lnTo>
                  <a:pt x="12192" y="1166165"/>
                </a:lnTo>
                <a:lnTo>
                  <a:pt x="0" y="1166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0378440" y="3284804"/>
            <a:ext cx="12192" cy="1166164"/>
          </a:xfrm>
          <a:custGeom>
            <a:avLst/>
            <a:gdLst/>
            <a:ahLst/>
            <a:cxnLst/>
            <a:rect l="l" t="t" r="r" b="b"/>
            <a:pathLst>
              <a:path w="12192" h="1166164">
                <a:moveTo>
                  <a:pt x="0" y="1166165"/>
                </a:moveTo>
                <a:lnTo>
                  <a:pt x="0" y="0"/>
                </a:lnTo>
                <a:lnTo>
                  <a:pt x="12192" y="0"/>
                </a:lnTo>
                <a:lnTo>
                  <a:pt x="12192" y="1166165"/>
                </a:lnTo>
                <a:lnTo>
                  <a:pt x="0" y="1166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2331721" y="4764021"/>
            <a:ext cx="920445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Verdana"/>
                <a:cs typeface="Verdana"/>
              </a:rPr>
              <a:t>[SI + d8]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[DI + d8]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[BP + d8]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[BX + d8]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721863" y="4764022"/>
            <a:ext cx="1829401" cy="8569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Verdana"/>
                <a:cs typeface="Verdana"/>
              </a:rPr>
              <a:t>[BX + SI + d16]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[BX + DI + d16]</a:t>
            </a:r>
            <a:endParaRPr sz="1400">
              <a:latin typeface="Verdana"/>
              <a:cs typeface="Verdana"/>
            </a:endParaRPr>
          </a:p>
          <a:p>
            <a:r>
              <a:rPr sz="1370" spc="10" dirty="0">
                <a:latin typeface="Verdana"/>
                <a:cs typeface="Verdana"/>
              </a:rPr>
              <a:t>[BP + SI + d16] [BP</a:t>
            </a:r>
            <a:endParaRPr sz="13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+ DI + d16]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714109" y="4764021"/>
            <a:ext cx="3238968" cy="4298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Verdana"/>
                <a:cs typeface="Verdana"/>
              </a:rPr>
              <a:t>[SI + d16] [DI + d16] [BP + d16]</a:t>
            </a:r>
            <a:endParaRPr sz="1400">
              <a:latin typeface="Verdana"/>
              <a:cs typeface="Verdana"/>
            </a:endParaRPr>
          </a:p>
          <a:p>
            <a:r>
              <a:rPr sz="1400" spc="10" dirty="0">
                <a:latin typeface="Verdana"/>
                <a:cs typeface="Verdana"/>
              </a:rPr>
              <a:t>[BX + d16]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80" name="object 380"/>
          <p:cNvSpPr/>
          <p:nvPr/>
        </p:nvSpPr>
        <p:spPr>
          <a:xfrm>
            <a:off x="2223516" y="445096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235708" y="4450969"/>
            <a:ext cx="1377950" cy="12192"/>
          </a:xfrm>
          <a:custGeom>
            <a:avLst/>
            <a:gdLst/>
            <a:ahLst/>
            <a:cxnLst/>
            <a:rect l="l" t="t" r="r" b="b"/>
            <a:pathLst>
              <a:path w="1377950" h="12192">
                <a:moveTo>
                  <a:pt x="0" y="12192"/>
                </a:moveTo>
                <a:lnTo>
                  <a:pt x="0" y="0"/>
                </a:lnTo>
                <a:lnTo>
                  <a:pt x="1377950" y="0"/>
                </a:lnTo>
                <a:lnTo>
                  <a:pt x="137795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613658" y="4450969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625851" y="4450969"/>
            <a:ext cx="2980055" cy="12192"/>
          </a:xfrm>
          <a:custGeom>
            <a:avLst/>
            <a:gdLst/>
            <a:ahLst/>
            <a:cxnLst/>
            <a:rect l="l" t="t" r="r" b="b"/>
            <a:pathLst>
              <a:path w="2980055" h="12192">
                <a:moveTo>
                  <a:pt x="0" y="12192"/>
                </a:moveTo>
                <a:lnTo>
                  <a:pt x="0" y="0"/>
                </a:lnTo>
                <a:lnTo>
                  <a:pt x="2980055" y="0"/>
                </a:lnTo>
                <a:lnTo>
                  <a:pt x="298005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605905" y="445096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618097" y="4450969"/>
            <a:ext cx="3760342" cy="12192"/>
          </a:xfrm>
          <a:custGeom>
            <a:avLst/>
            <a:gdLst/>
            <a:ahLst/>
            <a:cxnLst/>
            <a:rect l="l" t="t" r="r" b="b"/>
            <a:pathLst>
              <a:path w="3760342" h="12192">
                <a:moveTo>
                  <a:pt x="0" y="12192"/>
                </a:moveTo>
                <a:lnTo>
                  <a:pt x="0" y="0"/>
                </a:lnTo>
                <a:lnTo>
                  <a:pt x="3760342" y="0"/>
                </a:lnTo>
                <a:lnTo>
                  <a:pt x="376034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0378440" y="445096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223516" y="4463186"/>
            <a:ext cx="12192" cy="1240840"/>
          </a:xfrm>
          <a:custGeom>
            <a:avLst/>
            <a:gdLst/>
            <a:ahLst/>
            <a:cxnLst/>
            <a:rect l="l" t="t" r="r" b="b"/>
            <a:pathLst>
              <a:path w="12192" h="1240840">
                <a:moveTo>
                  <a:pt x="0" y="1240841"/>
                </a:moveTo>
                <a:lnTo>
                  <a:pt x="0" y="0"/>
                </a:lnTo>
                <a:lnTo>
                  <a:pt x="12192" y="0"/>
                </a:lnTo>
                <a:lnTo>
                  <a:pt x="12192" y="1240841"/>
                </a:lnTo>
                <a:lnTo>
                  <a:pt x="0" y="124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223516" y="570402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223516" y="570402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235708" y="5704028"/>
            <a:ext cx="1377950" cy="12191"/>
          </a:xfrm>
          <a:custGeom>
            <a:avLst/>
            <a:gdLst/>
            <a:ahLst/>
            <a:cxnLst/>
            <a:rect l="l" t="t" r="r" b="b"/>
            <a:pathLst>
              <a:path w="1377950" h="12191">
                <a:moveTo>
                  <a:pt x="0" y="12192"/>
                </a:moveTo>
                <a:lnTo>
                  <a:pt x="0" y="0"/>
                </a:lnTo>
                <a:lnTo>
                  <a:pt x="1377950" y="0"/>
                </a:lnTo>
                <a:lnTo>
                  <a:pt x="137795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613658" y="4463186"/>
            <a:ext cx="12191" cy="1240840"/>
          </a:xfrm>
          <a:custGeom>
            <a:avLst/>
            <a:gdLst/>
            <a:ahLst/>
            <a:cxnLst/>
            <a:rect l="l" t="t" r="r" b="b"/>
            <a:pathLst>
              <a:path w="12191" h="1240840">
                <a:moveTo>
                  <a:pt x="0" y="1240841"/>
                </a:moveTo>
                <a:lnTo>
                  <a:pt x="0" y="0"/>
                </a:lnTo>
                <a:lnTo>
                  <a:pt x="12192" y="0"/>
                </a:lnTo>
                <a:lnTo>
                  <a:pt x="12192" y="1240841"/>
                </a:lnTo>
                <a:lnTo>
                  <a:pt x="0" y="124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613658" y="5704028"/>
            <a:ext cx="12191" cy="12191"/>
          </a:xfrm>
          <a:custGeom>
            <a:avLst/>
            <a:gdLst/>
            <a:ahLst/>
            <a:cxnLst/>
            <a:rect l="l" t="t" r="r" b="b"/>
            <a:pathLst>
              <a:path w="12191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625851" y="5704028"/>
            <a:ext cx="2980055" cy="12191"/>
          </a:xfrm>
          <a:custGeom>
            <a:avLst/>
            <a:gdLst/>
            <a:ahLst/>
            <a:cxnLst/>
            <a:rect l="l" t="t" r="r" b="b"/>
            <a:pathLst>
              <a:path w="2980055" h="12191">
                <a:moveTo>
                  <a:pt x="0" y="12192"/>
                </a:moveTo>
                <a:lnTo>
                  <a:pt x="0" y="0"/>
                </a:lnTo>
                <a:lnTo>
                  <a:pt x="2980055" y="0"/>
                </a:lnTo>
                <a:lnTo>
                  <a:pt x="298005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605905" y="4463186"/>
            <a:ext cx="12192" cy="1240840"/>
          </a:xfrm>
          <a:custGeom>
            <a:avLst/>
            <a:gdLst/>
            <a:ahLst/>
            <a:cxnLst/>
            <a:rect l="l" t="t" r="r" b="b"/>
            <a:pathLst>
              <a:path w="12192" h="1240840">
                <a:moveTo>
                  <a:pt x="0" y="1240841"/>
                </a:moveTo>
                <a:lnTo>
                  <a:pt x="0" y="0"/>
                </a:lnTo>
                <a:lnTo>
                  <a:pt x="12192" y="0"/>
                </a:lnTo>
                <a:lnTo>
                  <a:pt x="12192" y="1240841"/>
                </a:lnTo>
                <a:lnTo>
                  <a:pt x="0" y="124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605905" y="570402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396"/>
          <p:cNvSpPr/>
          <p:nvPr/>
        </p:nvSpPr>
        <p:spPr>
          <a:xfrm>
            <a:off x="6618097" y="5704028"/>
            <a:ext cx="3760342" cy="12191"/>
          </a:xfrm>
          <a:custGeom>
            <a:avLst/>
            <a:gdLst/>
            <a:ahLst/>
            <a:cxnLst/>
            <a:rect l="l" t="t" r="r" b="b"/>
            <a:pathLst>
              <a:path w="3760342" h="12191">
                <a:moveTo>
                  <a:pt x="0" y="12192"/>
                </a:moveTo>
                <a:lnTo>
                  <a:pt x="0" y="0"/>
                </a:lnTo>
                <a:lnTo>
                  <a:pt x="3760342" y="0"/>
                </a:lnTo>
                <a:lnTo>
                  <a:pt x="376034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0378440" y="4463186"/>
            <a:ext cx="12192" cy="1240840"/>
          </a:xfrm>
          <a:custGeom>
            <a:avLst/>
            <a:gdLst/>
            <a:ahLst/>
            <a:cxnLst/>
            <a:rect l="l" t="t" r="r" b="b"/>
            <a:pathLst>
              <a:path w="12192" h="1240840">
                <a:moveTo>
                  <a:pt x="0" y="1240841"/>
                </a:moveTo>
                <a:lnTo>
                  <a:pt x="0" y="0"/>
                </a:lnTo>
                <a:lnTo>
                  <a:pt x="12192" y="0"/>
                </a:lnTo>
                <a:lnTo>
                  <a:pt x="12192" y="1240841"/>
                </a:lnTo>
                <a:lnTo>
                  <a:pt x="0" y="124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0378440" y="570402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0378440" y="570402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235708" y="5921959"/>
            <a:ext cx="635812" cy="705612"/>
          </a:xfrm>
          <a:custGeom>
            <a:avLst/>
            <a:gdLst/>
            <a:ahLst/>
            <a:cxnLst/>
            <a:rect l="l" t="t" r="r" b="b"/>
            <a:pathLst>
              <a:path w="635812" h="705612">
                <a:moveTo>
                  <a:pt x="0" y="705612"/>
                </a:moveTo>
                <a:lnTo>
                  <a:pt x="0" y="0"/>
                </a:lnTo>
                <a:lnTo>
                  <a:pt x="635812" y="0"/>
                </a:lnTo>
                <a:lnTo>
                  <a:pt x="635812" y="705612"/>
                </a:lnTo>
                <a:lnTo>
                  <a:pt x="0" y="7056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708" y="5921959"/>
            <a:ext cx="635812" cy="254508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327149" y="5978522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BX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708" y="6176467"/>
            <a:ext cx="635812" cy="210312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708" y="6386779"/>
            <a:ext cx="635812" cy="216408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2327149" y="6405242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BP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1" name="object 401"/>
          <p:cNvSpPr/>
          <p:nvPr/>
        </p:nvSpPr>
        <p:spPr>
          <a:xfrm>
            <a:off x="2883662" y="5921959"/>
            <a:ext cx="699516" cy="705612"/>
          </a:xfrm>
          <a:custGeom>
            <a:avLst/>
            <a:gdLst/>
            <a:ahLst/>
            <a:cxnLst/>
            <a:rect l="l" t="t" r="r" b="b"/>
            <a:pathLst>
              <a:path w="699516" h="705612">
                <a:moveTo>
                  <a:pt x="0" y="705612"/>
                </a:moveTo>
                <a:lnTo>
                  <a:pt x="0" y="0"/>
                </a:lnTo>
                <a:lnTo>
                  <a:pt x="699516" y="0"/>
                </a:lnTo>
                <a:lnTo>
                  <a:pt x="699516" y="705612"/>
                </a:lnTo>
                <a:lnTo>
                  <a:pt x="0" y="7056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62" y="5921959"/>
            <a:ext cx="699516" cy="254508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2975103" y="5978522"/>
            <a:ext cx="1724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SI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62" y="6176467"/>
            <a:ext cx="699516" cy="210312"/>
          </a:xfrm>
          <a:prstGeom prst="rect">
            <a:avLst/>
          </a:prstGeom>
        </p:spPr>
      </p:pic>
      <p:pic>
        <p:nvPicPr>
          <p:cNvPr id="40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62" y="6386779"/>
            <a:ext cx="699516" cy="216408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2975103" y="6405242"/>
            <a:ext cx="1821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402"/>
          <p:cNvSpPr/>
          <p:nvPr/>
        </p:nvSpPr>
        <p:spPr>
          <a:xfrm>
            <a:off x="3596894" y="5921959"/>
            <a:ext cx="958900" cy="705612"/>
          </a:xfrm>
          <a:custGeom>
            <a:avLst/>
            <a:gdLst/>
            <a:ahLst/>
            <a:cxnLst/>
            <a:rect l="l" t="t" r="r" b="b"/>
            <a:pathLst>
              <a:path w="958900" h="705612">
                <a:moveTo>
                  <a:pt x="0" y="705612"/>
                </a:moveTo>
                <a:lnTo>
                  <a:pt x="0" y="0"/>
                </a:lnTo>
                <a:lnTo>
                  <a:pt x="958900" y="0"/>
                </a:lnTo>
                <a:lnTo>
                  <a:pt x="958900" y="705612"/>
                </a:lnTo>
                <a:lnTo>
                  <a:pt x="0" y="7056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0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894" y="5921959"/>
            <a:ext cx="958900" cy="251460"/>
          </a:xfrm>
          <a:prstGeom prst="rect">
            <a:avLst/>
          </a:prstGeom>
        </p:spPr>
      </p:pic>
      <p:pic>
        <p:nvPicPr>
          <p:cNvPr id="40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894" y="6173419"/>
            <a:ext cx="958900" cy="216408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3688335" y="6191882"/>
            <a:ext cx="52867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+ disp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403"/>
          <p:cNvSpPr/>
          <p:nvPr/>
        </p:nvSpPr>
        <p:spPr>
          <a:xfrm>
            <a:off x="2223516" y="5908244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404"/>
          <p:cNvSpPr/>
          <p:nvPr/>
        </p:nvSpPr>
        <p:spPr>
          <a:xfrm>
            <a:off x="2223516" y="5908244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235708" y="5908244"/>
            <a:ext cx="635812" cy="12191"/>
          </a:xfrm>
          <a:custGeom>
            <a:avLst/>
            <a:gdLst/>
            <a:ahLst/>
            <a:cxnLst/>
            <a:rect l="l" t="t" r="r" b="b"/>
            <a:pathLst>
              <a:path w="635812" h="12191">
                <a:moveTo>
                  <a:pt x="0" y="12192"/>
                </a:moveTo>
                <a:lnTo>
                  <a:pt x="0" y="0"/>
                </a:lnTo>
                <a:lnTo>
                  <a:pt x="635812" y="0"/>
                </a:lnTo>
                <a:lnTo>
                  <a:pt x="6358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871470" y="5908244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883662" y="5908244"/>
            <a:ext cx="699516" cy="12191"/>
          </a:xfrm>
          <a:custGeom>
            <a:avLst/>
            <a:gdLst/>
            <a:ahLst/>
            <a:cxnLst/>
            <a:rect l="l" t="t" r="r" b="b"/>
            <a:pathLst>
              <a:path w="699516" h="12191">
                <a:moveTo>
                  <a:pt x="0" y="12192"/>
                </a:moveTo>
                <a:lnTo>
                  <a:pt x="0" y="0"/>
                </a:lnTo>
                <a:lnTo>
                  <a:pt x="699516" y="0"/>
                </a:lnTo>
                <a:lnTo>
                  <a:pt x="69951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583178" y="5908244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595370" y="5908244"/>
            <a:ext cx="960424" cy="12191"/>
          </a:xfrm>
          <a:custGeom>
            <a:avLst/>
            <a:gdLst/>
            <a:ahLst/>
            <a:cxnLst/>
            <a:rect l="l" t="t" r="r" b="b"/>
            <a:pathLst>
              <a:path w="960424" h="12191">
                <a:moveTo>
                  <a:pt x="0" y="12192"/>
                </a:moveTo>
                <a:lnTo>
                  <a:pt x="0" y="0"/>
                </a:lnTo>
                <a:lnTo>
                  <a:pt x="960424" y="0"/>
                </a:lnTo>
                <a:lnTo>
                  <a:pt x="96042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555871" y="5908244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555871" y="5908244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223516" y="5920435"/>
            <a:ext cx="12192" cy="707136"/>
          </a:xfrm>
          <a:custGeom>
            <a:avLst/>
            <a:gdLst/>
            <a:ahLst/>
            <a:cxnLst/>
            <a:rect l="l" t="t" r="r" b="b"/>
            <a:pathLst>
              <a:path w="12192" h="707136">
                <a:moveTo>
                  <a:pt x="0" y="707136"/>
                </a:moveTo>
                <a:lnTo>
                  <a:pt x="0" y="0"/>
                </a:lnTo>
                <a:lnTo>
                  <a:pt x="12192" y="0"/>
                </a:lnTo>
                <a:lnTo>
                  <a:pt x="12192" y="707136"/>
                </a:lnTo>
                <a:lnTo>
                  <a:pt x="0" y="7071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223516" y="6627571"/>
            <a:ext cx="648004" cy="38100"/>
          </a:xfrm>
          <a:custGeom>
            <a:avLst/>
            <a:gdLst/>
            <a:ahLst/>
            <a:cxnLst/>
            <a:rect l="l" t="t" r="r" b="b"/>
            <a:pathLst>
              <a:path w="648004" h="38100">
                <a:moveTo>
                  <a:pt x="0" y="38100"/>
                </a:moveTo>
                <a:lnTo>
                  <a:pt x="0" y="0"/>
                </a:lnTo>
                <a:lnTo>
                  <a:pt x="648004" y="0"/>
                </a:lnTo>
                <a:lnTo>
                  <a:pt x="64800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871470" y="5920435"/>
            <a:ext cx="12192" cy="707136"/>
          </a:xfrm>
          <a:custGeom>
            <a:avLst/>
            <a:gdLst/>
            <a:ahLst/>
            <a:cxnLst/>
            <a:rect l="l" t="t" r="r" b="b"/>
            <a:pathLst>
              <a:path w="12192" h="707136">
                <a:moveTo>
                  <a:pt x="0" y="707136"/>
                </a:moveTo>
                <a:lnTo>
                  <a:pt x="0" y="0"/>
                </a:lnTo>
                <a:lnTo>
                  <a:pt x="12192" y="0"/>
                </a:lnTo>
                <a:lnTo>
                  <a:pt x="12192" y="707136"/>
                </a:lnTo>
                <a:lnTo>
                  <a:pt x="0" y="7071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871470" y="6627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909570" y="6627571"/>
            <a:ext cx="673608" cy="38100"/>
          </a:xfrm>
          <a:custGeom>
            <a:avLst/>
            <a:gdLst/>
            <a:ahLst/>
            <a:cxnLst/>
            <a:rect l="l" t="t" r="r" b="b"/>
            <a:pathLst>
              <a:path w="673608" h="38100">
                <a:moveTo>
                  <a:pt x="0" y="38100"/>
                </a:moveTo>
                <a:lnTo>
                  <a:pt x="0" y="0"/>
                </a:lnTo>
                <a:lnTo>
                  <a:pt x="673608" y="0"/>
                </a:lnTo>
                <a:lnTo>
                  <a:pt x="673608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583178" y="5920435"/>
            <a:ext cx="12192" cy="707136"/>
          </a:xfrm>
          <a:custGeom>
            <a:avLst/>
            <a:gdLst/>
            <a:ahLst/>
            <a:cxnLst/>
            <a:rect l="l" t="t" r="r" b="b"/>
            <a:pathLst>
              <a:path w="12192" h="707136">
                <a:moveTo>
                  <a:pt x="0" y="707136"/>
                </a:moveTo>
                <a:lnTo>
                  <a:pt x="0" y="0"/>
                </a:lnTo>
                <a:lnTo>
                  <a:pt x="12192" y="0"/>
                </a:lnTo>
                <a:lnTo>
                  <a:pt x="12192" y="707136"/>
                </a:lnTo>
                <a:lnTo>
                  <a:pt x="0" y="7071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583178" y="6627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621278" y="6627571"/>
            <a:ext cx="934516" cy="38100"/>
          </a:xfrm>
          <a:custGeom>
            <a:avLst/>
            <a:gdLst/>
            <a:ahLst/>
            <a:cxnLst/>
            <a:rect l="l" t="t" r="r" b="b"/>
            <a:pathLst>
              <a:path w="934516" h="38100">
                <a:moveTo>
                  <a:pt x="0" y="38100"/>
                </a:moveTo>
                <a:lnTo>
                  <a:pt x="0" y="0"/>
                </a:lnTo>
                <a:lnTo>
                  <a:pt x="934516" y="0"/>
                </a:lnTo>
                <a:lnTo>
                  <a:pt x="93451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555871" y="5920435"/>
            <a:ext cx="12192" cy="707136"/>
          </a:xfrm>
          <a:custGeom>
            <a:avLst/>
            <a:gdLst/>
            <a:ahLst/>
            <a:cxnLst/>
            <a:rect l="l" t="t" r="r" b="b"/>
            <a:pathLst>
              <a:path w="12192" h="707136">
                <a:moveTo>
                  <a:pt x="0" y="707136"/>
                </a:moveTo>
                <a:lnTo>
                  <a:pt x="0" y="0"/>
                </a:lnTo>
                <a:lnTo>
                  <a:pt x="12192" y="0"/>
                </a:lnTo>
                <a:lnTo>
                  <a:pt x="12192" y="707136"/>
                </a:lnTo>
                <a:lnTo>
                  <a:pt x="0" y="7071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555871" y="662757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1314462"/>
            <a:ext cx="126365" cy="133972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1999246"/>
            <a:ext cx="126365" cy="133972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1" y="2912122"/>
            <a:ext cx="126365" cy="13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44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0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78508" y="1018683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78508" y="1408827"/>
            <a:ext cx="209698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   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863586" y="179070"/>
            <a:ext cx="2272738" cy="313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39" b="1" spc="10" dirty="0">
                <a:solidFill>
                  <a:srgbClr val="FF0000"/>
                </a:solidFill>
                <a:latin typeface="Arial"/>
                <a:cs typeface="Arial"/>
              </a:rPr>
              <a:t>Group II : Addressing modes</a:t>
            </a:r>
            <a:endParaRPr sz="800">
              <a:latin typeface="Arial"/>
              <a:cs typeface="Arial"/>
            </a:endParaRPr>
          </a:p>
          <a:p>
            <a:pPr marL="1039368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for memory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78508" y="2511060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2907300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9" y="3303540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9" y="3700034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8" y="4096274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9" y="4492514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122933" y="4492514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8" y="4888754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9" y="5285375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9" y="5681564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273676" y="2006013"/>
            <a:ext cx="43585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Here, the effective address of the memory location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273675" y="2219755"/>
            <a:ext cx="430534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at which the data operand is stored is given in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273676" y="2859834"/>
            <a:ext cx="19563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 effective  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726658" y="2859834"/>
            <a:ext cx="5761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is  just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566134" y="2859834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829673" y="2859834"/>
            <a:ext cx="2013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084564" y="2859834"/>
            <a:ext cx="605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169907" y="2859834"/>
            <a:ext cx="98873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bit  number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273675" y="3073194"/>
            <a:ext cx="28674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written directly in 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273675" y="3499914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2" name="object 422"/>
          <p:cNvSpPr/>
          <p:nvPr/>
        </p:nvSpPr>
        <p:spPr>
          <a:xfrm>
            <a:off x="5640960" y="4540885"/>
            <a:ext cx="1659889" cy="213360"/>
          </a:xfrm>
          <a:custGeom>
            <a:avLst/>
            <a:gdLst/>
            <a:ahLst/>
            <a:cxnLst/>
            <a:rect l="l" t="t" r="r" b="b"/>
            <a:pathLst>
              <a:path w="1659889" h="213360">
                <a:moveTo>
                  <a:pt x="0" y="213360"/>
                </a:moveTo>
                <a:lnTo>
                  <a:pt x="0" y="0"/>
                </a:lnTo>
                <a:lnTo>
                  <a:pt x="1659890" y="0"/>
                </a:lnTo>
                <a:lnTo>
                  <a:pt x="1659890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5273676" y="4556300"/>
            <a:ext cx="43560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square brackets around the 1354</a:t>
            </a:r>
            <a:r>
              <a:rPr sz="900" b="1" spc="10" dirty="0">
                <a:latin typeface="Arial"/>
                <a:cs typeface="Arial"/>
              </a:rPr>
              <a:t>H</a:t>
            </a:r>
            <a:r>
              <a:rPr sz="1400" b="1" spc="10" dirty="0">
                <a:latin typeface="Arial"/>
                <a:cs typeface="Arial"/>
              </a:rPr>
              <a:t> denotes 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3" name="object 423"/>
          <p:cNvSpPr/>
          <p:nvPr/>
        </p:nvSpPr>
        <p:spPr>
          <a:xfrm>
            <a:off x="5273675" y="4754245"/>
            <a:ext cx="2442082" cy="213360"/>
          </a:xfrm>
          <a:custGeom>
            <a:avLst/>
            <a:gdLst/>
            <a:ahLst/>
            <a:cxnLst/>
            <a:rect l="l" t="t" r="r" b="b"/>
            <a:pathLst>
              <a:path w="2442082" h="213360">
                <a:moveTo>
                  <a:pt x="0" y="213360"/>
                </a:moveTo>
                <a:lnTo>
                  <a:pt x="0" y="0"/>
                </a:lnTo>
                <a:lnTo>
                  <a:pt x="2442082" y="0"/>
                </a:lnTo>
                <a:lnTo>
                  <a:pt x="2442082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5273676" y="4769661"/>
            <a:ext cx="4282583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contents of the memory location. When executed,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this  instruction  will  copy  the  contents  of 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memory location into BX register.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4" name="object 424"/>
          <p:cNvSpPr/>
          <p:nvPr/>
        </p:nvSpPr>
        <p:spPr>
          <a:xfrm>
            <a:off x="8480807" y="5606491"/>
            <a:ext cx="1470913" cy="213360"/>
          </a:xfrm>
          <a:custGeom>
            <a:avLst/>
            <a:gdLst/>
            <a:ahLst/>
            <a:cxnLst/>
            <a:rect l="l" t="t" r="r" b="b"/>
            <a:pathLst>
              <a:path w="1470913" h="213360">
                <a:moveTo>
                  <a:pt x="0" y="213360"/>
                </a:moveTo>
                <a:lnTo>
                  <a:pt x="0" y="0"/>
                </a:lnTo>
                <a:lnTo>
                  <a:pt x="1470914" y="0"/>
                </a:lnTo>
                <a:lnTo>
                  <a:pt x="1470914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5273676" y="5621907"/>
            <a:ext cx="4334841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This addressing mode is called direct because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displacement of the operand from the segment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base is specified directly in 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5" name="object 425"/>
          <p:cNvSpPr/>
          <p:nvPr/>
        </p:nvSpPr>
        <p:spPr>
          <a:xfrm>
            <a:off x="5249545" y="3848608"/>
            <a:ext cx="1962150" cy="553720"/>
          </a:xfrm>
          <a:custGeom>
            <a:avLst/>
            <a:gdLst/>
            <a:ahLst/>
            <a:cxnLst/>
            <a:rect l="l" t="t" r="r" b="b"/>
            <a:pathLst>
              <a:path w="1962150" h="553720">
                <a:moveTo>
                  <a:pt x="0" y="553720"/>
                </a:moveTo>
                <a:lnTo>
                  <a:pt x="0" y="0"/>
                </a:lnTo>
                <a:lnTo>
                  <a:pt x="1962150" y="0"/>
                </a:lnTo>
                <a:lnTo>
                  <a:pt x="1962150" y="553720"/>
                </a:lnTo>
                <a:lnTo>
                  <a:pt x="0" y="5537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text 1"/>
          <p:cNvSpPr txBox="1"/>
          <p:nvPr/>
        </p:nvSpPr>
        <p:spPr>
          <a:xfrm>
            <a:off x="5273676" y="3925365"/>
            <a:ext cx="152413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 BX, [1354H]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MOV  BL, [0400H]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1676400" y="1685925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text 1"/>
          <p:cNvSpPr txBox="1"/>
          <p:nvPr/>
        </p:nvSpPr>
        <p:spPr>
          <a:xfrm>
            <a:off x="1778509" y="1805067"/>
            <a:ext cx="169270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Direct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488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385" y="5547360"/>
            <a:ext cx="1322578" cy="130048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256909" y="6179690"/>
            <a:ext cx="3834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(CH)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6788786" y="6179690"/>
            <a:ext cx="1359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965569" y="6179690"/>
            <a:ext cx="7041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(MA +1)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45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1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17800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863586" y="179070"/>
            <a:ext cx="2272738" cy="313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39" b="1" spc="10" dirty="0">
                <a:solidFill>
                  <a:srgbClr val="FF0000"/>
                </a:solidFill>
                <a:latin typeface="Arial"/>
                <a:cs typeface="Arial"/>
              </a:rPr>
              <a:t>Group II : Addressing modes</a:t>
            </a:r>
            <a:endParaRPr sz="800">
              <a:latin typeface="Arial"/>
              <a:cs typeface="Arial"/>
            </a:endParaRPr>
          </a:p>
          <a:p>
            <a:pPr marL="1039368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for memory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1067451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9" y="1463691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122932" y="1463691"/>
            <a:ext cx="181165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8" y="1861455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8" y="2654316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9" y="3050556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9" y="3446796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8" y="3843290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9" y="4239530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2122933" y="4239530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78508" y="4635770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778509" y="5032010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778509" y="5428631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342256" y="1013889"/>
            <a:ext cx="40892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 Register  indirect  addressing,  name  of  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7" name="object 427"/>
          <p:cNvSpPr/>
          <p:nvPr/>
        </p:nvSpPr>
        <p:spPr>
          <a:xfrm>
            <a:off x="7769098" y="1211834"/>
            <a:ext cx="2287778" cy="213360"/>
          </a:xfrm>
          <a:custGeom>
            <a:avLst/>
            <a:gdLst/>
            <a:ahLst/>
            <a:cxnLst/>
            <a:rect l="l" t="t" r="r" b="b"/>
            <a:pathLst>
              <a:path w="2287778" h="213360">
                <a:moveTo>
                  <a:pt x="0" y="213360"/>
                </a:moveTo>
                <a:lnTo>
                  <a:pt x="0" y="0"/>
                </a:lnTo>
                <a:lnTo>
                  <a:pt x="2287778" y="0"/>
                </a:lnTo>
                <a:lnTo>
                  <a:pt x="2287778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5342255" y="1227250"/>
            <a:ext cx="438998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register which holds the effective address (EA) will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be specified in 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5342256" y="1865806"/>
            <a:ext cx="432945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Registers used to hold EA are any of the following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registers: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8" name="object 428"/>
          <p:cNvSpPr/>
          <p:nvPr/>
        </p:nvSpPr>
        <p:spPr>
          <a:xfrm>
            <a:off x="5304155" y="2487803"/>
            <a:ext cx="1981454" cy="214884"/>
          </a:xfrm>
          <a:custGeom>
            <a:avLst/>
            <a:gdLst/>
            <a:ahLst/>
            <a:cxnLst/>
            <a:rect l="l" t="t" r="r" b="b"/>
            <a:pathLst>
              <a:path w="1981454" h="214884">
                <a:moveTo>
                  <a:pt x="0" y="214884"/>
                </a:moveTo>
                <a:lnTo>
                  <a:pt x="0" y="0"/>
                </a:lnTo>
                <a:lnTo>
                  <a:pt x="1981454" y="0"/>
                </a:lnTo>
                <a:lnTo>
                  <a:pt x="1981454" y="214884"/>
                </a:lnTo>
                <a:lnTo>
                  <a:pt x="0" y="214884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5304156" y="2504742"/>
            <a:ext cx="16677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BX, BP, DI and SI.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9" name="object 429"/>
          <p:cNvSpPr/>
          <p:nvPr/>
        </p:nvSpPr>
        <p:spPr>
          <a:xfrm>
            <a:off x="6980809" y="2914523"/>
            <a:ext cx="1390142" cy="214884"/>
          </a:xfrm>
          <a:custGeom>
            <a:avLst/>
            <a:gdLst/>
            <a:ahLst/>
            <a:cxnLst/>
            <a:rect l="l" t="t" r="r" b="b"/>
            <a:pathLst>
              <a:path w="1390142" h="214884">
                <a:moveTo>
                  <a:pt x="0" y="214884"/>
                </a:moveTo>
                <a:lnTo>
                  <a:pt x="0" y="0"/>
                </a:lnTo>
                <a:lnTo>
                  <a:pt x="1390142" y="0"/>
                </a:lnTo>
                <a:lnTo>
                  <a:pt x="1390142" y="214884"/>
                </a:lnTo>
                <a:lnTo>
                  <a:pt x="0" y="214884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9787128" y="2914523"/>
            <a:ext cx="569976" cy="214884"/>
          </a:xfrm>
          <a:custGeom>
            <a:avLst/>
            <a:gdLst/>
            <a:ahLst/>
            <a:cxnLst/>
            <a:rect l="l" t="t" r="r" b="b"/>
            <a:pathLst>
              <a:path w="569976" h="214884">
                <a:moveTo>
                  <a:pt x="0" y="214884"/>
                </a:moveTo>
                <a:lnTo>
                  <a:pt x="0" y="0"/>
                </a:lnTo>
                <a:lnTo>
                  <a:pt x="569976" y="0"/>
                </a:lnTo>
                <a:lnTo>
                  <a:pt x="569976" y="214884"/>
                </a:lnTo>
                <a:lnTo>
                  <a:pt x="0" y="214884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5342256" y="2925366"/>
            <a:ext cx="40395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Content  of  the  DS  register  is  used  for base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1" name="object 431"/>
          <p:cNvSpPr/>
          <p:nvPr/>
        </p:nvSpPr>
        <p:spPr>
          <a:xfrm>
            <a:off x="5301108" y="3129407"/>
            <a:ext cx="2179955" cy="216408"/>
          </a:xfrm>
          <a:custGeom>
            <a:avLst/>
            <a:gdLst/>
            <a:ahLst/>
            <a:cxnLst/>
            <a:rect l="l" t="t" r="r" b="b"/>
            <a:pathLst>
              <a:path w="2179955" h="216408">
                <a:moveTo>
                  <a:pt x="0" y="216408"/>
                </a:moveTo>
                <a:lnTo>
                  <a:pt x="0" y="0"/>
                </a:lnTo>
                <a:lnTo>
                  <a:pt x="2179955" y="0"/>
                </a:lnTo>
                <a:lnTo>
                  <a:pt x="2179955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5301107" y="3147870"/>
            <a:ext cx="18969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address calculation.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342255" y="3573066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2" name="object 432"/>
          <p:cNvSpPr/>
          <p:nvPr/>
        </p:nvSpPr>
        <p:spPr>
          <a:xfrm>
            <a:off x="5276723" y="3978528"/>
            <a:ext cx="1608074" cy="217932"/>
          </a:xfrm>
          <a:custGeom>
            <a:avLst/>
            <a:gdLst/>
            <a:ahLst/>
            <a:cxnLst/>
            <a:rect l="l" t="t" r="r" b="b"/>
            <a:pathLst>
              <a:path w="1608074" h="217932">
                <a:moveTo>
                  <a:pt x="0" y="217933"/>
                </a:moveTo>
                <a:lnTo>
                  <a:pt x="0" y="0"/>
                </a:lnTo>
                <a:lnTo>
                  <a:pt x="1608074" y="0"/>
                </a:lnTo>
                <a:lnTo>
                  <a:pt x="1608074" y="217933"/>
                </a:lnTo>
                <a:lnTo>
                  <a:pt x="0" y="21793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5276723" y="3996992"/>
            <a:ext cx="13449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MOV CX, [BX]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883529" y="4425236"/>
            <a:ext cx="10175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Operations: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256909" y="4844337"/>
            <a:ext cx="1371594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EA = (BX)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BA = (DS) x 16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MA = BA + 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4" name="text 1"/>
          <p:cNvSpPr txBox="1"/>
          <p:nvPr/>
        </p:nvSpPr>
        <p:spPr>
          <a:xfrm>
            <a:off x="6256909" y="5701155"/>
            <a:ext cx="133953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(CX)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(MA)  or,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(CL)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(MA)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3" name="object 433"/>
          <p:cNvSpPr/>
          <p:nvPr/>
        </p:nvSpPr>
        <p:spPr>
          <a:xfrm>
            <a:off x="8230235" y="4091178"/>
            <a:ext cx="6350" cy="808990"/>
          </a:xfrm>
          <a:custGeom>
            <a:avLst/>
            <a:gdLst/>
            <a:ahLst/>
            <a:cxnLst/>
            <a:rect l="l" t="t" r="r" b="b"/>
            <a:pathLst>
              <a:path w="6350" h="808990">
                <a:moveTo>
                  <a:pt x="3175" y="3175"/>
                </a:moveTo>
                <a:lnTo>
                  <a:pt x="3175" y="805815"/>
                </a:lnTo>
              </a:path>
            </a:pathLst>
          </a:custGeom>
          <a:ln w="6350">
            <a:solidFill>
              <a:srgbClr val="CC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249919" y="3671824"/>
            <a:ext cx="2286000" cy="854710"/>
          </a:xfrm>
          <a:custGeom>
            <a:avLst/>
            <a:gdLst/>
            <a:ahLst/>
            <a:cxnLst/>
            <a:rect l="l" t="t" r="r" b="b"/>
            <a:pathLst>
              <a:path w="2286000" h="854710">
                <a:moveTo>
                  <a:pt x="0" y="854710"/>
                </a:moveTo>
                <a:lnTo>
                  <a:pt x="0" y="0"/>
                </a:lnTo>
                <a:lnTo>
                  <a:pt x="2286001" y="0"/>
                </a:lnTo>
                <a:lnTo>
                  <a:pt x="2286001" y="854710"/>
                </a:lnTo>
                <a:lnTo>
                  <a:pt x="0" y="85471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246744" y="3668649"/>
            <a:ext cx="2292350" cy="861060"/>
          </a:xfrm>
          <a:custGeom>
            <a:avLst/>
            <a:gdLst/>
            <a:ahLst/>
            <a:cxnLst/>
            <a:rect l="l" t="t" r="r" b="b"/>
            <a:pathLst>
              <a:path w="2292350" h="861060">
                <a:moveTo>
                  <a:pt x="3175" y="857885"/>
                </a:moveTo>
                <a:lnTo>
                  <a:pt x="3175" y="3175"/>
                </a:lnTo>
                <a:lnTo>
                  <a:pt x="2289176" y="3175"/>
                </a:lnTo>
                <a:lnTo>
                  <a:pt x="2289176" y="857885"/>
                </a:lnTo>
                <a:lnTo>
                  <a:pt x="3175" y="857885"/>
                </a:lnTo>
                <a:close/>
              </a:path>
            </a:pathLst>
          </a:custGeom>
          <a:ln w="6350">
            <a:solidFill>
              <a:srgbClr val="CC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text 1"/>
          <p:cNvSpPr txBox="1"/>
          <p:nvPr/>
        </p:nvSpPr>
        <p:spPr>
          <a:xfrm>
            <a:off x="8342123" y="3730879"/>
            <a:ext cx="2031325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Note : Register/ memory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enclosed in brackets refer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6" name="text 1"/>
          <p:cNvSpPr txBox="1"/>
          <p:nvPr/>
        </p:nvSpPr>
        <p:spPr>
          <a:xfrm>
            <a:off x="8342123" y="4096639"/>
            <a:ext cx="1564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to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7" name="text 1"/>
          <p:cNvSpPr txBox="1"/>
          <p:nvPr/>
        </p:nvSpPr>
        <p:spPr>
          <a:xfrm>
            <a:off x="8342122" y="4096640"/>
            <a:ext cx="972008" cy="3678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42595"/>
            <a:r>
              <a:rPr sz="1200" spc="10" dirty="0">
                <a:latin typeface="Verdana"/>
                <a:cs typeface="Verdana"/>
              </a:rPr>
              <a:t>content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memory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8" name="text 1"/>
          <p:cNvSpPr txBox="1"/>
          <p:nvPr/>
        </p:nvSpPr>
        <p:spPr>
          <a:xfrm>
            <a:off x="9450833" y="4096639"/>
            <a:ext cx="1500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of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89" name="text 1"/>
          <p:cNvSpPr txBox="1"/>
          <p:nvPr/>
        </p:nvSpPr>
        <p:spPr>
          <a:xfrm>
            <a:off x="9787332" y="4096639"/>
            <a:ext cx="6751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register/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36" name="object 436"/>
          <p:cNvSpPr/>
          <p:nvPr/>
        </p:nvSpPr>
        <p:spPr>
          <a:xfrm>
            <a:off x="1676400" y="2109597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text 1"/>
          <p:cNvSpPr txBox="1"/>
          <p:nvPr/>
        </p:nvSpPr>
        <p:spPr>
          <a:xfrm>
            <a:off x="1778509" y="2258076"/>
            <a:ext cx="255319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Register Indirect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55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7800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863586" y="179070"/>
            <a:ext cx="2272738" cy="313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39" b="1" spc="10" dirty="0">
                <a:solidFill>
                  <a:srgbClr val="FF0000"/>
                </a:solidFill>
                <a:latin typeface="Arial"/>
                <a:cs typeface="Arial"/>
              </a:rPr>
              <a:t>Group II : Addressing modes</a:t>
            </a:r>
            <a:endParaRPr sz="800">
              <a:latin typeface="Arial"/>
              <a:cs typeface="Arial"/>
            </a:endParaRPr>
          </a:p>
          <a:p>
            <a:pPr marL="1039368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for memory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78508" y="1067451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78509" y="1463691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122932" y="1463691"/>
            <a:ext cx="181165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78508" y="1861455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2258076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9" y="3033791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9" y="3428508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8" y="3825002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9" y="4222766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122933" y="4222766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8" y="4619006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9" y="5015246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9" y="5411867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7" name="object 437"/>
          <p:cNvSpPr/>
          <p:nvPr/>
        </p:nvSpPr>
        <p:spPr>
          <a:xfrm>
            <a:off x="7572502" y="977138"/>
            <a:ext cx="964692" cy="213360"/>
          </a:xfrm>
          <a:custGeom>
            <a:avLst/>
            <a:gdLst/>
            <a:ahLst/>
            <a:cxnLst/>
            <a:rect l="l" t="t" r="r" b="b"/>
            <a:pathLst>
              <a:path w="964692" h="213360">
                <a:moveTo>
                  <a:pt x="0" y="213360"/>
                </a:moveTo>
                <a:lnTo>
                  <a:pt x="0" y="0"/>
                </a:lnTo>
                <a:lnTo>
                  <a:pt x="964692" y="0"/>
                </a:lnTo>
                <a:lnTo>
                  <a:pt x="964692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5349875" y="992553"/>
            <a:ext cx="43377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Based Addressing, BX or BP is used to hold 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8" name="object 438"/>
          <p:cNvSpPr/>
          <p:nvPr/>
        </p:nvSpPr>
        <p:spPr>
          <a:xfrm>
            <a:off x="9165336" y="1190499"/>
            <a:ext cx="1263396" cy="213359"/>
          </a:xfrm>
          <a:custGeom>
            <a:avLst/>
            <a:gdLst/>
            <a:ahLst/>
            <a:cxnLst/>
            <a:rect l="l" t="t" r="r" b="b"/>
            <a:pathLst>
              <a:path w="1263396" h="213359">
                <a:moveTo>
                  <a:pt x="0" y="213360"/>
                </a:moveTo>
                <a:lnTo>
                  <a:pt x="0" y="0"/>
                </a:lnTo>
                <a:lnTo>
                  <a:pt x="1263396" y="0"/>
                </a:lnTo>
                <a:lnTo>
                  <a:pt x="1263396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5349875" y="1205913"/>
            <a:ext cx="43454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base value for effective address and a signed 8-bit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9" name="object 439"/>
          <p:cNvSpPr/>
          <p:nvPr/>
        </p:nvSpPr>
        <p:spPr>
          <a:xfrm>
            <a:off x="5608955" y="1403858"/>
            <a:ext cx="1566926" cy="213360"/>
          </a:xfrm>
          <a:custGeom>
            <a:avLst/>
            <a:gdLst/>
            <a:ahLst/>
            <a:cxnLst/>
            <a:rect l="l" t="t" r="r" b="b"/>
            <a:pathLst>
              <a:path w="1566926" h="213360">
                <a:moveTo>
                  <a:pt x="0" y="213360"/>
                </a:moveTo>
                <a:lnTo>
                  <a:pt x="0" y="0"/>
                </a:lnTo>
                <a:lnTo>
                  <a:pt x="1566926" y="0"/>
                </a:lnTo>
                <a:lnTo>
                  <a:pt x="1566926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5349876" y="1419274"/>
            <a:ext cx="4436471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or unsigned 16-bit displacement will be specified in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0" name="object 440"/>
          <p:cNvSpPr/>
          <p:nvPr/>
        </p:nvSpPr>
        <p:spPr>
          <a:xfrm>
            <a:off x="8825230" y="2040890"/>
            <a:ext cx="1409954" cy="213360"/>
          </a:xfrm>
          <a:custGeom>
            <a:avLst/>
            <a:gdLst/>
            <a:ahLst/>
            <a:cxnLst/>
            <a:rect l="l" t="t" r="r" b="b"/>
            <a:pathLst>
              <a:path w="1409954" h="213360">
                <a:moveTo>
                  <a:pt x="0" y="213360"/>
                </a:moveTo>
                <a:lnTo>
                  <a:pt x="0" y="0"/>
                </a:lnTo>
                <a:lnTo>
                  <a:pt x="1409955" y="0"/>
                </a:lnTo>
                <a:lnTo>
                  <a:pt x="1409955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5349875" y="2056306"/>
            <a:ext cx="416460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case of 8-bit displacement, it is sign extended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to 16-bit before adding to the base value.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1" name="object 441"/>
          <p:cNvSpPr/>
          <p:nvPr/>
        </p:nvSpPr>
        <p:spPr>
          <a:xfrm>
            <a:off x="5923153" y="2679826"/>
            <a:ext cx="484632" cy="214884"/>
          </a:xfrm>
          <a:custGeom>
            <a:avLst/>
            <a:gdLst/>
            <a:ahLst/>
            <a:cxnLst/>
            <a:rect l="l" t="t" r="r" b="b"/>
            <a:pathLst>
              <a:path w="484632" h="214884">
                <a:moveTo>
                  <a:pt x="0" y="214885"/>
                </a:moveTo>
                <a:lnTo>
                  <a:pt x="0" y="0"/>
                </a:lnTo>
                <a:lnTo>
                  <a:pt x="484632" y="0"/>
                </a:lnTo>
                <a:lnTo>
                  <a:pt x="484632" y="214885"/>
                </a:lnTo>
                <a:lnTo>
                  <a:pt x="0" y="214885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5349875" y="2695242"/>
            <a:ext cx="41485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When  BX  holds  the  base  value  of  EA,  20-bit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2" name="object 442"/>
          <p:cNvSpPr/>
          <p:nvPr/>
        </p:nvSpPr>
        <p:spPr>
          <a:xfrm>
            <a:off x="8916670" y="2894711"/>
            <a:ext cx="1080821" cy="213360"/>
          </a:xfrm>
          <a:custGeom>
            <a:avLst/>
            <a:gdLst/>
            <a:ahLst/>
            <a:cxnLst/>
            <a:rect l="l" t="t" r="r" b="b"/>
            <a:pathLst>
              <a:path w="1080821" h="213360">
                <a:moveTo>
                  <a:pt x="0" y="213360"/>
                </a:moveTo>
                <a:lnTo>
                  <a:pt x="0" y="0"/>
                </a:lnTo>
                <a:lnTo>
                  <a:pt x="1080822" y="0"/>
                </a:lnTo>
                <a:lnTo>
                  <a:pt x="1080822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5349876" y="2910126"/>
            <a:ext cx="40969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physical address is calculated from BX and DS.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3" name="object 443"/>
          <p:cNvSpPr/>
          <p:nvPr/>
        </p:nvSpPr>
        <p:spPr>
          <a:xfrm>
            <a:off x="5796661" y="3319907"/>
            <a:ext cx="641604" cy="213360"/>
          </a:xfrm>
          <a:custGeom>
            <a:avLst/>
            <a:gdLst/>
            <a:ahLst/>
            <a:cxnLst/>
            <a:rect l="l" t="t" r="r" b="b"/>
            <a:pathLst>
              <a:path w="641604" h="213360">
                <a:moveTo>
                  <a:pt x="0" y="213360"/>
                </a:moveTo>
                <a:lnTo>
                  <a:pt x="0" y="0"/>
                </a:lnTo>
                <a:lnTo>
                  <a:pt x="641604" y="0"/>
                </a:lnTo>
                <a:lnTo>
                  <a:pt x="641604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9067800" y="3319907"/>
            <a:ext cx="1008888" cy="213360"/>
          </a:xfrm>
          <a:custGeom>
            <a:avLst/>
            <a:gdLst/>
            <a:ahLst/>
            <a:cxnLst/>
            <a:rect l="l" t="t" r="r" b="b"/>
            <a:pathLst>
              <a:path w="1008888" h="213360">
                <a:moveTo>
                  <a:pt x="0" y="213360"/>
                </a:moveTo>
                <a:lnTo>
                  <a:pt x="0" y="0"/>
                </a:lnTo>
                <a:lnTo>
                  <a:pt x="1008888" y="0"/>
                </a:lnTo>
                <a:lnTo>
                  <a:pt x="1008888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5349875" y="3335323"/>
            <a:ext cx="437190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When BP holds the base value of EA, BP and SS is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used.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349875" y="3975656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5" name="object 445"/>
          <p:cNvSpPr/>
          <p:nvPr/>
        </p:nvSpPr>
        <p:spPr>
          <a:xfrm>
            <a:off x="5349876" y="4383913"/>
            <a:ext cx="2195195" cy="216408"/>
          </a:xfrm>
          <a:custGeom>
            <a:avLst/>
            <a:gdLst/>
            <a:ahLst/>
            <a:cxnLst/>
            <a:rect l="l" t="t" r="r" b="b"/>
            <a:pathLst>
              <a:path w="2195195" h="216408">
                <a:moveTo>
                  <a:pt x="0" y="216408"/>
                </a:moveTo>
                <a:lnTo>
                  <a:pt x="0" y="0"/>
                </a:lnTo>
                <a:lnTo>
                  <a:pt x="2195195" y="0"/>
                </a:lnTo>
                <a:lnTo>
                  <a:pt x="2195195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5349876" y="4402376"/>
            <a:ext cx="18271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AX, [BX + 08H]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952109" y="4829096"/>
            <a:ext cx="10175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Operations: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095368" y="5038471"/>
            <a:ext cx="2984215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0008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08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(Sign extended) EA = (BX) +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0008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264529" y="5404612"/>
            <a:ext cx="118500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BA = (DS) x 16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MA = BA + 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264529" y="5953201"/>
            <a:ext cx="87331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(AX)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(MA)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7609079" y="5953201"/>
            <a:ext cx="1925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or,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4" name="text 1"/>
          <p:cNvSpPr txBox="1"/>
          <p:nvPr/>
        </p:nvSpPr>
        <p:spPr>
          <a:xfrm>
            <a:off x="6264529" y="6312865"/>
            <a:ext cx="114204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620"/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(AL)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(MA)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(AH)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(MA + 1)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6" name="object 446"/>
          <p:cNvSpPr/>
          <p:nvPr/>
        </p:nvSpPr>
        <p:spPr>
          <a:xfrm>
            <a:off x="1676400" y="2566288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text 1"/>
          <p:cNvSpPr txBox="1"/>
          <p:nvPr/>
        </p:nvSpPr>
        <p:spPr>
          <a:xfrm>
            <a:off x="1778509" y="2654316"/>
            <a:ext cx="172027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6" name="text 1"/>
          <p:cNvSpPr txBox="1"/>
          <p:nvPr/>
        </p:nvSpPr>
        <p:spPr>
          <a:xfrm>
            <a:off x="9925813" y="6396685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46</a:t>
            </a:r>
            <a:endParaRPr sz="12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0110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385" y="5547360"/>
            <a:ext cx="1322578" cy="130048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47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1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447" name="object 447"/>
          <p:cNvSpPr/>
          <p:nvPr/>
        </p:nvSpPr>
        <p:spPr>
          <a:xfrm>
            <a:off x="1676400" y="2911349"/>
            <a:ext cx="3263900" cy="421005"/>
          </a:xfrm>
          <a:custGeom>
            <a:avLst/>
            <a:gdLst/>
            <a:ahLst/>
            <a:cxnLst/>
            <a:rect l="l" t="t" r="r" b="b"/>
            <a:pathLst>
              <a:path w="3263900" h="421005">
                <a:moveTo>
                  <a:pt x="0" y="421005"/>
                </a:moveTo>
                <a:lnTo>
                  <a:pt x="0" y="0"/>
                </a:lnTo>
                <a:lnTo>
                  <a:pt x="3263900" y="0"/>
                </a:lnTo>
                <a:lnTo>
                  <a:pt x="3263900" y="421005"/>
                </a:lnTo>
                <a:lnTo>
                  <a:pt x="0" y="42100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780033" y="134492"/>
            <a:ext cx="1749197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863586" y="179070"/>
            <a:ext cx="2272738" cy="313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39" b="1" spc="10" dirty="0">
                <a:solidFill>
                  <a:srgbClr val="FF0000"/>
                </a:solidFill>
                <a:latin typeface="Arial"/>
                <a:cs typeface="Arial"/>
              </a:rPr>
              <a:t>Group II : Addressing modes</a:t>
            </a:r>
            <a:endParaRPr sz="800">
              <a:latin typeface="Arial"/>
              <a:cs typeface="Arial"/>
            </a:endParaRPr>
          </a:p>
          <a:p>
            <a:pPr marL="1039368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for memory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78508" y="1067451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78509" y="1463691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122932" y="1463691"/>
            <a:ext cx="181165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1861455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8" y="2258076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8" y="2654316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9" y="3050556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9" y="3446796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8" y="3843290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9" y="4239530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122933" y="4239530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8" y="4635770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778509" y="5032010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78509" y="5428631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8" name="object 448"/>
          <p:cNvSpPr/>
          <p:nvPr/>
        </p:nvSpPr>
        <p:spPr>
          <a:xfrm>
            <a:off x="5273675" y="977138"/>
            <a:ext cx="809548" cy="213360"/>
          </a:xfrm>
          <a:custGeom>
            <a:avLst/>
            <a:gdLst/>
            <a:ahLst/>
            <a:cxnLst/>
            <a:rect l="l" t="t" r="r" b="b"/>
            <a:pathLst>
              <a:path w="809548" h="213360">
                <a:moveTo>
                  <a:pt x="0" y="213360"/>
                </a:moveTo>
                <a:lnTo>
                  <a:pt x="0" y="0"/>
                </a:lnTo>
                <a:lnTo>
                  <a:pt x="809548" y="0"/>
                </a:lnTo>
                <a:lnTo>
                  <a:pt x="809548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5273675" y="992554"/>
            <a:ext cx="4395434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SI or DI register is used to hold an index value for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memory data and a signed 8-bit or unsigned 16- bit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displacement will be specified in 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273676" y="1842946"/>
            <a:ext cx="421621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Displacement is added to the index value in SI or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DI register to obtain the EA.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273675" y="2481883"/>
            <a:ext cx="416460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case of 8-bit displacement, it is sign extended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to 16-bit before adding to the base value.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273675" y="3336846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9" name="object 449"/>
          <p:cNvSpPr/>
          <p:nvPr/>
        </p:nvSpPr>
        <p:spPr>
          <a:xfrm>
            <a:off x="5273676" y="3745052"/>
            <a:ext cx="2198243" cy="216712"/>
          </a:xfrm>
          <a:custGeom>
            <a:avLst/>
            <a:gdLst/>
            <a:ahLst/>
            <a:cxnLst/>
            <a:rect l="l" t="t" r="r" b="b"/>
            <a:pathLst>
              <a:path w="2198243" h="216712">
                <a:moveTo>
                  <a:pt x="0" y="216713"/>
                </a:moveTo>
                <a:lnTo>
                  <a:pt x="0" y="0"/>
                </a:lnTo>
                <a:lnTo>
                  <a:pt x="2198243" y="0"/>
                </a:lnTo>
                <a:lnTo>
                  <a:pt x="2198243" y="216713"/>
                </a:lnTo>
                <a:lnTo>
                  <a:pt x="0" y="2167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5273676" y="3763820"/>
            <a:ext cx="18338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CX, [SI + 0A2H]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188329" y="4190540"/>
            <a:ext cx="10175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Operations: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645530" y="4613275"/>
            <a:ext cx="21492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FFA2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A2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(Sign extended)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645530" y="4975987"/>
            <a:ext cx="1280415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EA = (SI) + FFA2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BA = (DS) x 16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MA = BA + 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6645529" y="5710885"/>
            <a:ext cx="11549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(CX)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(MA)  or,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645529" y="6072073"/>
            <a:ext cx="114204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(CL)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(MA)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(CH)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(MA + 1)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043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385" y="5547360"/>
            <a:ext cx="1322578" cy="130048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48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7800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863586" y="179070"/>
            <a:ext cx="2272738" cy="313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39" b="1" spc="10" dirty="0">
                <a:solidFill>
                  <a:srgbClr val="FF0000"/>
                </a:solidFill>
                <a:latin typeface="Arial"/>
                <a:cs typeface="Arial"/>
              </a:rPr>
              <a:t>Group II : Addressing modes</a:t>
            </a:r>
            <a:endParaRPr sz="800">
              <a:latin typeface="Arial"/>
              <a:cs typeface="Arial"/>
            </a:endParaRPr>
          </a:p>
          <a:p>
            <a:pPr marL="1039368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for memory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78508" y="1067451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78508" y="1465215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2.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78508" y="1861455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2258076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9" y="2654316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8" y="3430032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9" y="3826526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122933" y="3826526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8" y="4222766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9" y="4619006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9" y="5015246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308728" y="992554"/>
            <a:ext cx="4464171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Immediate Addressing   In Based Index Addressing,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effective address is computed from the sum 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0" name="object 450"/>
          <p:cNvSpPr/>
          <p:nvPr/>
        </p:nvSpPr>
        <p:spPr>
          <a:xfrm>
            <a:off x="5409311" y="1403858"/>
            <a:ext cx="1888490" cy="213360"/>
          </a:xfrm>
          <a:custGeom>
            <a:avLst/>
            <a:gdLst/>
            <a:ahLst/>
            <a:cxnLst/>
            <a:rect l="l" t="t" r="r" b="b"/>
            <a:pathLst>
              <a:path w="1888490" h="213360">
                <a:moveTo>
                  <a:pt x="0" y="213360"/>
                </a:moveTo>
                <a:lnTo>
                  <a:pt x="0" y="0"/>
                </a:lnTo>
                <a:lnTo>
                  <a:pt x="1888490" y="0"/>
                </a:lnTo>
                <a:lnTo>
                  <a:pt x="1888490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5308728" y="1419273"/>
            <a:ext cx="16975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  base register (BX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1" name="object 451"/>
          <p:cNvSpPr/>
          <p:nvPr/>
        </p:nvSpPr>
        <p:spPr>
          <a:xfrm>
            <a:off x="5308728" y="1617218"/>
            <a:ext cx="5118481" cy="211836"/>
          </a:xfrm>
          <a:custGeom>
            <a:avLst/>
            <a:gdLst/>
            <a:ahLst/>
            <a:cxnLst/>
            <a:rect l="l" t="t" r="r" b="b"/>
            <a:pathLst>
              <a:path w="5118481" h="211836">
                <a:moveTo>
                  <a:pt x="0" y="211836"/>
                </a:moveTo>
                <a:lnTo>
                  <a:pt x="0" y="0"/>
                </a:lnTo>
                <a:lnTo>
                  <a:pt x="5118481" y="0"/>
                </a:lnTo>
                <a:lnTo>
                  <a:pt x="5118481" y="211836"/>
                </a:lnTo>
                <a:lnTo>
                  <a:pt x="0" y="211836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5308727" y="1625013"/>
            <a:ext cx="3945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or  BP),  an  index  register  (SI  or  DI)  and  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5308727" y="1972310"/>
            <a:ext cx="1373378" cy="213360"/>
          </a:xfrm>
          <a:custGeom>
            <a:avLst/>
            <a:gdLst/>
            <a:ahLst/>
            <a:cxnLst/>
            <a:rect l="l" t="t" r="r" b="b"/>
            <a:pathLst>
              <a:path w="1373378" h="213360">
                <a:moveTo>
                  <a:pt x="0" y="213360"/>
                </a:moveTo>
                <a:lnTo>
                  <a:pt x="0" y="0"/>
                </a:lnTo>
                <a:lnTo>
                  <a:pt x="1373378" y="0"/>
                </a:lnTo>
                <a:lnTo>
                  <a:pt x="1373378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5308728" y="1969894"/>
            <a:ext cx="12731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displacement</a:t>
            </a:r>
            <a:r>
              <a:rPr sz="1400" spc="10" dirty="0">
                <a:latin typeface="Verdana"/>
                <a:cs typeface="Verdana"/>
              </a:rPr>
              <a:t> 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53" name="object 453"/>
          <p:cNvSpPr/>
          <p:nvPr/>
        </p:nvSpPr>
        <p:spPr>
          <a:xfrm>
            <a:off x="6293486" y="2327783"/>
            <a:ext cx="3859403" cy="213360"/>
          </a:xfrm>
          <a:custGeom>
            <a:avLst/>
            <a:gdLst/>
            <a:ahLst/>
            <a:cxnLst/>
            <a:rect l="l" t="t" r="r" b="b"/>
            <a:pathLst>
              <a:path w="3859403" h="213360">
                <a:moveTo>
                  <a:pt x="0" y="213360"/>
                </a:moveTo>
                <a:lnTo>
                  <a:pt x="0" y="0"/>
                </a:lnTo>
                <a:lnTo>
                  <a:pt x="3859403" y="0"/>
                </a:lnTo>
                <a:lnTo>
                  <a:pt x="3859403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5308727" y="2343199"/>
            <a:ext cx="3964868" cy="4262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70" b="1" spc="10" dirty="0">
                <a:solidFill>
                  <a:srgbClr val="FF0000"/>
                </a:solidFill>
                <a:latin typeface="Arial"/>
                <a:cs typeface="Arial"/>
              </a:rPr>
              <a:t>Example: </a:t>
            </a:r>
            <a:r>
              <a:rPr sz="1370" b="1" spc="10" dirty="0">
                <a:latin typeface="Arial"/>
                <a:cs typeface="Arial"/>
              </a:rPr>
              <a:t>                    MOV DX, [BX + SI + 0AH] </a:t>
            </a:r>
            <a:endParaRPr sz="1300">
              <a:latin typeface="Arial"/>
              <a:cs typeface="Arial"/>
            </a:endParaRPr>
          </a:p>
          <a:p>
            <a:pPr marL="955801"/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Operations: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6723254" y="2978706"/>
            <a:ext cx="24824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000A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0A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(Sign extended)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6723254" y="3408475"/>
            <a:ext cx="2053511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EA = (BX) + (SI) + 000A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BA = (DS) x 16</a:t>
            </a:r>
            <a:r>
              <a:rPr sz="9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MA = BA + 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723253" y="4262168"/>
            <a:ext cx="13395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(DX)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 (MA) or,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723254" y="4681269"/>
            <a:ext cx="132542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(DL)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(MA)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(DH) </a:t>
            </a:r>
            <a:r>
              <a:rPr sz="14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(MA + 1)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4" name="object 454"/>
          <p:cNvSpPr/>
          <p:nvPr/>
        </p:nvSpPr>
        <p:spPr>
          <a:xfrm>
            <a:off x="1676400" y="2932175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1778508" y="3050556"/>
            <a:ext cx="221208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Based Index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327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1788</Words>
  <Application>Microsoft Office PowerPoint</Application>
  <PresentationFormat>Widescreen</PresentationFormat>
  <Paragraphs>363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2</cp:revision>
  <dcterms:created xsi:type="dcterms:W3CDTF">2018-11-11T06:07:52Z</dcterms:created>
  <dcterms:modified xsi:type="dcterms:W3CDTF">2018-11-11T06:13:05Z</dcterms:modified>
</cp:coreProperties>
</file>